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33" r:id="rId2"/>
    <p:sldId id="425" r:id="rId3"/>
    <p:sldId id="435" r:id="rId4"/>
    <p:sldId id="447" r:id="rId5"/>
    <p:sldId id="446" r:id="rId6"/>
    <p:sldId id="451" r:id="rId7"/>
    <p:sldId id="453" r:id="rId8"/>
    <p:sldId id="467" r:id="rId9"/>
    <p:sldId id="469" r:id="rId10"/>
    <p:sldId id="474" r:id="rId11"/>
    <p:sldId id="475" r:id="rId12"/>
    <p:sldId id="485" r:id="rId13"/>
    <p:sldId id="486" r:id="rId14"/>
    <p:sldId id="487" r:id="rId15"/>
    <p:sldId id="490" r:id="rId16"/>
    <p:sldId id="498" r:id="rId17"/>
    <p:sldId id="499"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1" initials="U" lastIdx="4" clrIdx="0"/>
  <p:cmAuthor id="1" name="Vasileios Zeimpekis" initials="VZ" lastIdx="1" clrIdx="1"/>
  <p:cmAuthor id="2" name="sakis papa" initials="sp" lastIdx="1" clrIdx="2">
    <p:extLst>
      <p:ext uri="{19B8F6BF-5375-455C-9EA6-DF929625EA0E}">
        <p15:presenceInfo xmlns:p15="http://schemas.microsoft.com/office/powerpoint/2012/main" userId="e5a8c9fb5c4e88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CDE5"/>
    <a:srgbClr val="FCD5B5"/>
    <a:srgbClr val="92D050"/>
    <a:srgbClr val="CCC1DA"/>
    <a:srgbClr val="306228"/>
    <a:srgbClr val="D3E9B5"/>
    <a:srgbClr val="B1D87E"/>
    <a:srgbClr val="A5D268"/>
    <a:srgbClr val="8AC53A"/>
    <a:srgbClr val="50A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26" autoAdjust="0"/>
    <p:restoredTop sz="96283" autoAdjust="0"/>
  </p:normalViewPr>
  <p:slideViewPr>
    <p:cSldViewPr>
      <p:cViewPr varScale="1">
        <p:scale>
          <a:sx n="108" d="100"/>
          <a:sy n="108" d="100"/>
        </p:scale>
        <p:origin x="112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57CF0-EC10-4F82-9E12-C8E199A1EE03}" type="datetimeFigureOut">
              <a:rPr lang="el-GR" smtClean="0"/>
              <a:t>14/10/2025</a:t>
            </a:fld>
            <a:endParaRPr lang="el-GR"/>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98862-896E-4BC0-8B1C-77CB956AB904}" type="slidenum">
              <a:rPr lang="el-GR" smtClean="0"/>
              <a:t>‹#›</a:t>
            </a:fld>
            <a:endParaRPr lang="el-GR"/>
          </a:p>
        </p:txBody>
      </p:sp>
    </p:spTree>
    <p:extLst>
      <p:ext uri="{BB962C8B-B14F-4D97-AF65-F5344CB8AC3E}">
        <p14:creationId xmlns:p14="http://schemas.microsoft.com/office/powerpoint/2010/main" val="262778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2398862-896E-4BC0-8B1C-77CB956AB904}" type="slidenum">
              <a:rPr lang="el-GR" smtClean="0"/>
              <a:t>2</a:t>
            </a:fld>
            <a:endParaRPr lang="el-GR"/>
          </a:p>
        </p:txBody>
      </p:sp>
    </p:spTree>
    <p:extLst>
      <p:ext uri="{BB962C8B-B14F-4D97-AF65-F5344CB8AC3E}">
        <p14:creationId xmlns:p14="http://schemas.microsoft.com/office/powerpoint/2010/main" val="1801155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1536B-FB67-95E5-7C13-6258AD7B9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3732A-25F0-BC79-B19A-B2A9957F4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9466E-B4FB-AE70-1B23-C467B7ADB7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2E1750-2D29-75B4-4694-6481EB85DD9C}"/>
              </a:ext>
            </a:extLst>
          </p:cNvPr>
          <p:cNvSpPr>
            <a:spLocks noGrp="1"/>
          </p:cNvSpPr>
          <p:nvPr>
            <p:ph type="sldNum" sz="quarter" idx="10"/>
          </p:nvPr>
        </p:nvSpPr>
        <p:spPr/>
        <p:txBody>
          <a:bodyPr/>
          <a:lstStyle/>
          <a:p>
            <a:fld id="{B2FD35DA-248E-4B08-82C3-F696B49614A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02225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2F54F-F5E3-88E1-8022-8EDCCB84E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4CDC7-88FE-98AC-3EFA-1E06ECF05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76613-5CC5-3EA8-EA79-330F550CEB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479813-E489-178F-F62D-10B5C09360E9}"/>
              </a:ext>
            </a:extLst>
          </p:cNvPr>
          <p:cNvSpPr>
            <a:spLocks noGrp="1"/>
          </p:cNvSpPr>
          <p:nvPr>
            <p:ph type="sldNum" sz="quarter" idx="10"/>
          </p:nvPr>
        </p:nvSpPr>
        <p:spPr/>
        <p:txBody>
          <a:bodyPr/>
          <a:lstStyle/>
          <a:p>
            <a:fld id="{B2FD35DA-248E-4B08-82C3-F696B49614A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251174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C9503-C58B-9D7D-1901-E5BAE1AEEE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D7001-9A13-F2A3-5CCE-C3A49A6AE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B185D-383D-01C4-70F2-D263915BE3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F0EDFC-FA17-01C4-FF3F-2A1D0D3D281F}"/>
              </a:ext>
            </a:extLst>
          </p:cNvPr>
          <p:cNvSpPr>
            <a:spLocks noGrp="1"/>
          </p:cNvSpPr>
          <p:nvPr>
            <p:ph type="sldNum" sz="quarter" idx="10"/>
          </p:nvPr>
        </p:nvSpPr>
        <p:spPr/>
        <p:txBody>
          <a:bodyPr/>
          <a:lstStyle/>
          <a:p>
            <a:fld id="{B2FD35DA-248E-4B08-82C3-F696B49614A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75416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771AB-FDDC-CC68-E0F8-39CC000FF0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C682F-C485-56FD-8BEF-3FB3BF97F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86064-B4C4-BACC-9A42-746F52A59D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507D0E-C428-7565-96C7-EAC2AF647673}"/>
              </a:ext>
            </a:extLst>
          </p:cNvPr>
          <p:cNvSpPr>
            <a:spLocks noGrp="1"/>
          </p:cNvSpPr>
          <p:nvPr>
            <p:ph type="sldNum" sz="quarter" idx="10"/>
          </p:nvPr>
        </p:nvSpPr>
        <p:spPr/>
        <p:txBody>
          <a:bodyPr/>
          <a:lstStyle/>
          <a:p>
            <a:fld id="{B2FD35DA-248E-4B08-82C3-F696B49614A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98505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1F8C1-3931-FAD3-EFB1-FFB13036B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29A43-E21F-751E-CC01-520C9CF15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B4B2D-F4BF-4654-ECEA-6249FD0D63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B70770-84F1-A822-0268-3530ED1AE0EF}"/>
              </a:ext>
            </a:extLst>
          </p:cNvPr>
          <p:cNvSpPr>
            <a:spLocks noGrp="1"/>
          </p:cNvSpPr>
          <p:nvPr>
            <p:ph type="sldNum" sz="quarter" idx="10"/>
          </p:nvPr>
        </p:nvSpPr>
        <p:spPr/>
        <p:txBody>
          <a:bodyPr/>
          <a:lstStyle/>
          <a:p>
            <a:fld id="{B2FD35DA-248E-4B08-82C3-F696B49614A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8591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29742-55FE-CB26-0229-8945681FF0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41443-8718-7DB9-6FF5-7233A9DB2B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C074D-F2CC-ABDD-FF34-6C2DE16EAE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331B41-6DCB-68DC-03BB-CFADA251F52F}"/>
              </a:ext>
            </a:extLst>
          </p:cNvPr>
          <p:cNvSpPr>
            <a:spLocks noGrp="1"/>
          </p:cNvSpPr>
          <p:nvPr>
            <p:ph type="sldNum" sz="quarter" idx="10"/>
          </p:nvPr>
        </p:nvSpPr>
        <p:spPr/>
        <p:txBody>
          <a:bodyPr/>
          <a:lstStyle/>
          <a:p>
            <a:fld id="{B2FD35DA-248E-4B08-82C3-F696B49614A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50006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AA1FA-8340-79CE-3272-31F697FBC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4752F-B49E-B390-2B35-01B11A8A9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0AA9C-0200-9DAD-5F2F-66B76288F6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912F74-192A-96A3-BC01-E587E6DE41C6}"/>
              </a:ext>
            </a:extLst>
          </p:cNvPr>
          <p:cNvSpPr>
            <a:spLocks noGrp="1"/>
          </p:cNvSpPr>
          <p:nvPr>
            <p:ph type="sldNum" sz="quarter" idx="10"/>
          </p:nvPr>
        </p:nvSpPr>
        <p:spPr/>
        <p:txBody>
          <a:bodyPr/>
          <a:lstStyle/>
          <a:p>
            <a:fld id="{B2FD35DA-248E-4B08-82C3-F696B49614A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9833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4F0A4-C7A8-4D5E-9552-4B952DC05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FB976-63E9-EEB5-BFD4-CDB53F09E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91363-6CDD-8BFE-76C9-99E02B66A0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9E7C1-EE29-2EF5-4DDD-B0E189E7CB3C}"/>
              </a:ext>
            </a:extLst>
          </p:cNvPr>
          <p:cNvSpPr>
            <a:spLocks noGrp="1"/>
          </p:cNvSpPr>
          <p:nvPr>
            <p:ph type="sldNum" sz="quarter" idx="10"/>
          </p:nvPr>
        </p:nvSpPr>
        <p:spPr/>
        <p:txBody>
          <a:bodyPr/>
          <a:lstStyle/>
          <a:p>
            <a:fld id="{B2FD35DA-248E-4B08-82C3-F696B49614A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71024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B9FC0-D9AA-A8DB-5C44-933FDCD74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11B12B-B8EB-90E2-55EB-27A21A91F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E3205-3D66-FB7A-4FB4-0A790CC3C8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609D19-09F5-3E94-7154-44BC220EC57E}"/>
              </a:ext>
            </a:extLst>
          </p:cNvPr>
          <p:cNvSpPr>
            <a:spLocks noGrp="1"/>
          </p:cNvSpPr>
          <p:nvPr>
            <p:ph type="sldNum" sz="quarter" idx="10"/>
          </p:nvPr>
        </p:nvSpPr>
        <p:spPr/>
        <p:txBody>
          <a:bodyPr/>
          <a:lstStyle/>
          <a:p>
            <a:fld id="{B2FD35DA-248E-4B08-82C3-F696B49614A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2018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104AD-92CD-6AF6-9820-38CF6ED8E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B35A0-B7C5-8230-4E3C-F45CE57079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A1B13-2514-B81C-4298-A4C64033CE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809F89-FB71-B775-73B2-D81C121E34DB}"/>
              </a:ext>
            </a:extLst>
          </p:cNvPr>
          <p:cNvSpPr>
            <a:spLocks noGrp="1"/>
          </p:cNvSpPr>
          <p:nvPr>
            <p:ph type="sldNum" sz="quarter" idx="10"/>
          </p:nvPr>
        </p:nvSpPr>
        <p:spPr/>
        <p:txBody>
          <a:bodyPr/>
          <a:lstStyle/>
          <a:p>
            <a:fld id="{B2FD35DA-248E-4B08-82C3-F696B49614A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53706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9EAB3-B3FE-F1F3-85C4-40CCEEBE3A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D4045-BAE6-D104-B32F-F5C773757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6DD16-B40A-719F-088D-2B8104C65A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21D161-AF82-8376-058D-05168B98044D}"/>
              </a:ext>
            </a:extLst>
          </p:cNvPr>
          <p:cNvSpPr>
            <a:spLocks noGrp="1"/>
          </p:cNvSpPr>
          <p:nvPr>
            <p:ph type="sldNum" sz="quarter" idx="10"/>
          </p:nvPr>
        </p:nvSpPr>
        <p:spPr/>
        <p:txBody>
          <a:bodyPr/>
          <a:lstStyle/>
          <a:p>
            <a:fld id="{B2FD35DA-248E-4B08-82C3-F696B49614A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12453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37341-03E8-E207-58E1-CD4807177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D7137-538A-A9F7-3DF3-C1E026A2A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F3F09F-9BA8-CE5B-0685-BB23B0713A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34BBA4-5049-EFDC-78AB-A96148B291AA}"/>
              </a:ext>
            </a:extLst>
          </p:cNvPr>
          <p:cNvSpPr>
            <a:spLocks noGrp="1"/>
          </p:cNvSpPr>
          <p:nvPr>
            <p:ph type="sldNum" sz="quarter" idx="10"/>
          </p:nvPr>
        </p:nvSpPr>
        <p:spPr/>
        <p:txBody>
          <a:bodyPr/>
          <a:lstStyle/>
          <a:p>
            <a:fld id="{B2FD35DA-248E-4B08-82C3-F696B49614A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26796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21DF1-354C-DC09-E2B0-BFDA31A8D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88C58-8541-6641-27F1-AE8EFFF318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461D12-64CC-CE26-0778-A36F45FE72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343684-4994-6003-A3AE-22C37B8ABB78}"/>
              </a:ext>
            </a:extLst>
          </p:cNvPr>
          <p:cNvSpPr>
            <a:spLocks noGrp="1"/>
          </p:cNvSpPr>
          <p:nvPr>
            <p:ph type="sldNum" sz="quarter" idx="10"/>
          </p:nvPr>
        </p:nvSpPr>
        <p:spPr/>
        <p:txBody>
          <a:bodyPr/>
          <a:lstStyle/>
          <a:p>
            <a:fld id="{B2FD35DA-248E-4B08-82C3-F696B49614A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2244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2DF91-293E-060B-2826-EB70A3EAA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FBBD3-DB21-6F23-71A9-2432B67FA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01A28-8030-1732-5C86-E3BE8B1D0B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2CEEA6-66CE-9F80-0B9A-D255F56A2E6B}"/>
              </a:ext>
            </a:extLst>
          </p:cNvPr>
          <p:cNvSpPr>
            <a:spLocks noGrp="1"/>
          </p:cNvSpPr>
          <p:nvPr>
            <p:ph type="sldNum" sz="quarter" idx="10"/>
          </p:nvPr>
        </p:nvSpPr>
        <p:spPr/>
        <p:txBody>
          <a:bodyPr/>
          <a:lstStyle/>
          <a:p>
            <a:fld id="{B2FD35DA-248E-4B08-82C3-F696B49614A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343053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6C7FE-271F-1717-FB83-040824D75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E4D31-C3ED-6CB0-068B-00CCB6FFC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08BA3-7F01-3B6E-0809-511B3DB21B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B31FDE-442D-4792-73DF-81A5C63A1A16}"/>
              </a:ext>
            </a:extLst>
          </p:cNvPr>
          <p:cNvSpPr>
            <a:spLocks noGrp="1"/>
          </p:cNvSpPr>
          <p:nvPr>
            <p:ph type="sldNum" sz="quarter" idx="10"/>
          </p:nvPr>
        </p:nvSpPr>
        <p:spPr/>
        <p:txBody>
          <a:bodyPr/>
          <a:lstStyle/>
          <a:p>
            <a:fld id="{B2FD35DA-248E-4B08-82C3-F696B49614A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4927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id="{92737B7C-6DE5-0202-9427-E74AE847A73C}"/>
              </a:ext>
            </a:extLst>
          </p:cNvPr>
          <p:cNvSpPr>
            <a:spLocks noGrp="1"/>
          </p:cNvSpPr>
          <p:nvPr>
            <p:ph type="sldNum" sz="quarter" idx="4"/>
          </p:nvPr>
        </p:nvSpPr>
        <p:spPr>
          <a:xfrm>
            <a:off x="10207711" y="6372333"/>
            <a:ext cx="18949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l-GR" dirty="0">
                <a:solidFill>
                  <a:prstClr val="black">
                    <a:tint val="75000"/>
                  </a:prstClr>
                </a:solidFill>
              </a:rPr>
              <a:t>1</a:t>
            </a:r>
            <a:endParaRPr lang="en-US" dirty="0">
              <a:solidFill>
                <a:prstClr val="black">
                  <a:tint val="75000"/>
                </a:prstClr>
              </a:solidFill>
            </a:endParaRPr>
          </a:p>
        </p:txBody>
      </p:sp>
    </p:spTree>
    <p:extLst>
      <p:ext uri="{BB962C8B-B14F-4D97-AF65-F5344CB8AC3E}">
        <p14:creationId xmlns:p14="http://schemas.microsoft.com/office/powerpoint/2010/main" val="166408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id="{A8FA26FE-9EBF-ED5D-EB5D-2AB86927F48E}"/>
              </a:ext>
            </a:extLst>
          </p:cNvPr>
          <p:cNvSpPr>
            <a:spLocks noGrp="1"/>
          </p:cNvSpPr>
          <p:nvPr>
            <p:ph type="sldNum" sz="quarter" idx="4"/>
          </p:nvPr>
        </p:nvSpPr>
        <p:spPr>
          <a:xfrm>
            <a:off x="10207711" y="6372333"/>
            <a:ext cx="18949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l-GR" dirty="0">
                <a:solidFill>
                  <a:prstClr val="black">
                    <a:tint val="75000"/>
                  </a:prstClr>
                </a:solidFill>
              </a:rPr>
              <a:t>1</a:t>
            </a:r>
            <a:endParaRPr lang="en-US" dirty="0">
              <a:solidFill>
                <a:prstClr val="black">
                  <a:tint val="75000"/>
                </a:prstClr>
              </a:solidFill>
            </a:endParaRPr>
          </a:p>
        </p:txBody>
      </p:sp>
    </p:spTree>
    <p:extLst>
      <p:ext uri="{BB962C8B-B14F-4D97-AF65-F5344CB8AC3E}">
        <p14:creationId xmlns:p14="http://schemas.microsoft.com/office/powerpoint/2010/main" val="250140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98940464-BF07-4CAF-9A01-2B0465402C91}" type="datetime1">
              <a:rPr lang="en-US" smtClean="0">
                <a:solidFill>
                  <a:prstClr val="black">
                    <a:tint val="75000"/>
                  </a:prstClr>
                </a:solidFill>
              </a:rPr>
              <a:pPr/>
              <a:t>10/14/2025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7" name="Slide Number Placeholder 5">
            <a:extLst>
              <a:ext uri="{FF2B5EF4-FFF2-40B4-BE49-F238E27FC236}">
                <a16:creationId xmlns:a16="http://schemas.microsoft.com/office/drawing/2014/main" id="{9C64ABA4-16C9-229A-A070-4BB71008DDAC}"/>
              </a:ext>
            </a:extLst>
          </p:cNvPr>
          <p:cNvSpPr>
            <a:spLocks noGrp="1"/>
          </p:cNvSpPr>
          <p:nvPr>
            <p:ph type="sldNum" sz="quarter" idx="4"/>
          </p:nvPr>
        </p:nvSpPr>
        <p:spPr>
          <a:xfrm>
            <a:off x="10207711" y="6372333"/>
            <a:ext cx="18949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l-GR" dirty="0">
                <a:solidFill>
                  <a:prstClr val="black">
                    <a:tint val="75000"/>
                  </a:prstClr>
                </a:solidFill>
              </a:rPr>
              <a:t>1</a:t>
            </a:r>
            <a:endParaRPr lang="en-US" dirty="0">
              <a:solidFill>
                <a:prstClr val="black">
                  <a:tint val="75000"/>
                </a:prstClr>
              </a:solidFill>
            </a:endParaRPr>
          </a:p>
        </p:txBody>
      </p:sp>
    </p:spTree>
    <p:extLst>
      <p:ext uri="{BB962C8B-B14F-4D97-AF65-F5344CB8AC3E}">
        <p14:creationId xmlns:p14="http://schemas.microsoft.com/office/powerpoint/2010/main" val="318544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260FEBCA-7DC0-4E33-A112-669CEECA0847}" type="datetime1">
              <a:rPr lang="en-US" smtClean="0">
                <a:solidFill>
                  <a:prstClr val="black">
                    <a:tint val="75000"/>
                  </a:prstClr>
                </a:solidFill>
              </a:rPr>
              <a:pPr/>
              <a:t>10/14/2025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8" name="Slide Number Placeholder 5">
            <a:extLst>
              <a:ext uri="{FF2B5EF4-FFF2-40B4-BE49-F238E27FC236}">
                <a16:creationId xmlns:a16="http://schemas.microsoft.com/office/drawing/2014/main" id="{9D26C31E-3509-2F03-A089-20DFAAE3FE2E}"/>
              </a:ext>
            </a:extLst>
          </p:cNvPr>
          <p:cNvSpPr>
            <a:spLocks noGrp="1"/>
          </p:cNvSpPr>
          <p:nvPr>
            <p:ph type="sldNum" sz="quarter" idx="4"/>
          </p:nvPr>
        </p:nvSpPr>
        <p:spPr>
          <a:xfrm>
            <a:off x="10207711" y="6372333"/>
            <a:ext cx="18949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l-GR" dirty="0">
                <a:solidFill>
                  <a:prstClr val="black">
                    <a:tint val="75000"/>
                  </a:prstClr>
                </a:solidFill>
              </a:rPr>
              <a:t>1</a:t>
            </a:r>
            <a:endParaRPr lang="en-US" dirty="0">
              <a:solidFill>
                <a:prstClr val="black">
                  <a:tint val="75000"/>
                </a:prstClr>
              </a:solidFill>
            </a:endParaRPr>
          </a:p>
        </p:txBody>
      </p:sp>
    </p:spTree>
    <p:extLst>
      <p:ext uri="{BB962C8B-B14F-4D97-AF65-F5344CB8AC3E}">
        <p14:creationId xmlns:p14="http://schemas.microsoft.com/office/powerpoint/2010/main" val="2786872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FA6DE42C-3A69-41AF-8F5E-C888116B88C3}" type="datetime1">
              <a:rPr lang="en-US" smtClean="0">
                <a:solidFill>
                  <a:prstClr val="black">
                    <a:tint val="75000"/>
                  </a:prstClr>
                </a:solidFill>
              </a:rPr>
              <a:pPr/>
              <a:t>10/14/2025</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10" name="Slide Number Placeholder 5">
            <a:extLst>
              <a:ext uri="{FF2B5EF4-FFF2-40B4-BE49-F238E27FC236}">
                <a16:creationId xmlns:a16="http://schemas.microsoft.com/office/drawing/2014/main" id="{270A1CA9-F895-A266-0DC1-9BF2FB3C7DB2}"/>
              </a:ext>
            </a:extLst>
          </p:cNvPr>
          <p:cNvSpPr>
            <a:spLocks noGrp="1"/>
          </p:cNvSpPr>
          <p:nvPr>
            <p:ph type="sldNum" sz="quarter" idx="12"/>
          </p:nvPr>
        </p:nvSpPr>
        <p:spPr>
          <a:xfrm>
            <a:off x="10207711" y="6372333"/>
            <a:ext cx="18949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l-GR" dirty="0">
                <a:solidFill>
                  <a:prstClr val="black">
                    <a:tint val="75000"/>
                  </a:prstClr>
                </a:solidFill>
              </a:rPr>
              <a:t>1</a:t>
            </a:r>
            <a:endParaRPr lang="en-US" dirty="0">
              <a:solidFill>
                <a:prstClr val="black">
                  <a:tint val="75000"/>
                </a:prstClr>
              </a:solidFill>
            </a:endParaRPr>
          </a:p>
        </p:txBody>
      </p:sp>
    </p:spTree>
    <p:extLst>
      <p:ext uri="{BB962C8B-B14F-4D97-AF65-F5344CB8AC3E}">
        <p14:creationId xmlns:p14="http://schemas.microsoft.com/office/powerpoint/2010/main" val="247506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207711" y="6372333"/>
            <a:ext cx="18949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l-GR" dirty="0">
                <a:solidFill>
                  <a:prstClr val="black">
                    <a:tint val="75000"/>
                  </a:prstClr>
                </a:solidFill>
              </a:rPr>
              <a:t>1</a:t>
            </a:r>
            <a:endParaRPr lang="en-US" dirty="0">
              <a:solidFill>
                <a:prstClr val="black">
                  <a:tint val="75000"/>
                </a:prstClr>
              </a:solidFill>
            </a:endParaRPr>
          </a:p>
        </p:txBody>
      </p:sp>
      <p:pic>
        <p:nvPicPr>
          <p:cNvPr id="9"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64590" y="6274813"/>
            <a:ext cx="1181146" cy="423629"/>
          </a:xfrm>
          <a:prstGeom prst="rect">
            <a:avLst/>
          </a:prstGeom>
        </p:spPr>
      </p:pic>
      <p:pic>
        <p:nvPicPr>
          <p:cNvPr id="8" name="Picture 7" descr="Logo, company name&#10;&#10;Description automatically generated">
            <a:extLst>
              <a:ext uri="{FF2B5EF4-FFF2-40B4-BE49-F238E27FC236}">
                <a16:creationId xmlns:a16="http://schemas.microsoft.com/office/drawing/2014/main" id="{A6077E20-BCCC-4855-9A62-5B74C0A4390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55791" y="6290865"/>
            <a:ext cx="1210930" cy="407577"/>
          </a:xfrm>
          <a:prstGeom prst="rect">
            <a:avLst/>
          </a:prstGeom>
        </p:spPr>
      </p:pic>
      <p:pic>
        <p:nvPicPr>
          <p:cNvPr id="4" name="Picture 3">
            <a:extLst>
              <a:ext uri="{FF2B5EF4-FFF2-40B4-BE49-F238E27FC236}">
                <a16:creationId xmlns:a16="http://schemas.microsoft.com/office/drawing/2014/main" id="{E28E8E01-161D-BDE8-1EE0-713666FB94BF}"/>
              </a:ext>
            </a:extLst>
          </p:cNvPr>
          <p:cNvPicPr>
            <a:picLocks noChangeAspect="1"/>
          </p:cNvPicPr>
          <p:nvPr userDrawn="1"/>
        </p:nvPicPr>
        <p:blipFill>
          <a:blip r:embed="rId9"/>
          <a:stretch>
            <a:fillRect/>
          </a:stretch>
        </p:blipFill>
        <p:spPr>
          <a:xfrm>
            <a:off x="1199456" y="6290865"/>
            <a:ext cx="965935" cy="407577"/>
          </a:xfrm>
          <a:prstGeom prst="rect">
            <a:avLst/>
          </a:prstGeom>
        </p:spPr>
      </p:pic>
      <p:pic>
        <p:nvPicPr>
          <p:cNvPr id="5" name="Picture 4">
            <a:extLst>
              <a:ext uri="{FF2B5EF4-FFF2-40B4-BE49-F238E27FC236}">
                <a16:creationId xmlns:a16="http://schemas.microsoft.com/office/drawing/2014/main" id="{C3BCA951-E80F-A704-69E4-B4081433B715}"/>
              </a:ext>
            </a:extLst>
          </p:cNvPr>
          <p:cNvPicPr>
            <a:picLocks noChangeAspect="1"/>
          </p:cNvPicPr>
          <p:nvPr userDrawn="1"/>
        </p:nvPicPr>
        <p:blipFill>
          <a:blip r:embed="rId10"/>
          <a:srcRect l="15056" t="15304" r="15056" b="15304"/>
          <a:stretch>
            <a:fillRect/>
          </a:stretch>
        </p:blipFill>
        <p:spPr>
          <a:xfrm>
            <a:off x="32026" y="6221075"/>
            <a:ext cx="1075885" cy="498581"/>
          </a:xfrm>
          <a:prstGeom prst="rect">
            <a:avLst/>
          </a:prstGeom>
        </p:spPr>
      </p:pic>
    </p:spTree>
    <p:extLst>
      <p:ext uri="{BB962C8B-B14F-4D97-AF65-F5344CB8AC3E}">
        <p14:creationId xmlns:p14="http://schemas.microsoft.com/office/powerpoint/2010/main" val="2827448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ad in the middle of a forest&#10;&#10;AI-generated content may be incorrect.">
            <a:extLst>
              <a:ext uri="{FF2B5EF4-FFF2-40B4-BE49-F238E27FC236}">
                <a16:creationId xmlns:a16="http://schemas.microsoft.com/office/drawing/2014/main" id="{D1B393EE-DAE8-720A-7406-930ED64EF781}"/>
              </a:ext>
            </a:extLst>
          </p:cNvPr>
          <p:cNvPicPr>
            <a:picLocks noChangeAspect="1"/>
          </p:cNvPicPr>
          <p:nvPr/>
        </p:nvPicPr>
        <p:blipFill>
          <a:blip r:embed="rId2" cstate="print">
            <a:extLst>
              <a:ext uri="{28A0092B-C50C-407E-A947-70E740481C1C}">
                <a14:useLocalDpi xmlns:a14="http://schemas.microsoft.com/office/drawing/2010/main" val="0"/>
              </a:ext>
            </a:extLst>
          </a:blip>
          <a:srcRect b="10038"/>
          <a:stretch>
            <a:fillRect/>
          </a:stretch>
        </p:blipFill>
        <p:spPr>
          <a:xfrm>
            <a:off x="0" y="5345"/>
            <a:ext cx="12192000" cy="6159960"/>
          </a:xfrm>
          <a:prstGeom prst="rect">
            <a:avLst/>
          </a:prstGeom>
        </p:spPr>
      </p:pic>
      <p:sp>
        <p:nvSpPr>
          <p:cNvPr id="7" name="Rectangle 5"/>
          <p:cNvSpPr/>
          <p:nvPr/>
        </p:nvSpPr>
        <p:spPr>
          <a:xfrm>
            <a:off x="1487488" y="3645024"/>
            <a:ext cx="10706361" cy="1368152"/>
          </a:xfrm>
          <a:prstGeom prst="rect">
            <a:avLst/>
          </a:prstGeom>
          <a:solidFill>
            <a:schemeClr val="bg1">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l-GR" sz="2800" b="1" dirty="0">
                <a:solidFill>
                  <a:schemeClr val="bg1"/>
                </a:solidFill>
              </a:rPr>
              <a:t>Ξεκλειδώνοντας τις προοπτικές για την εφαρμογή δράσεων εταιρικής βιωσιμότητας (ESG) στη λειτουργία της Εφοδιαστικής Αλυσίδας</a:t>
            </a:r>
            <a:endParaRPr lang="en-US" sz="2800" b="1" dirty="0">
              <a:solidFill>
                <a:schemeClr val="bg1"/>
              </a:solidFill>
            </a:endParaRPr>
          </a:p>
          <a:p>
            <a:pPr algn="r"/>
            <a:r>
              <a:rPr lang="el-GR" sz="2800" dirty="0">
                <a:solidFill>
                  <a:schemeClr val="bg1"/>
                </a:solidFill>
              </a:rPr>
              <a:t>Αποτελέσματα </a:t>
            </a:r>
            <a:r>
              <a:rPr lang="en-US" sz="2800" dirty="0">
                <a:solidFill>
                  <a:schemeClr val="bg1"/>
                </a:solidFill>
              </a:rPr>
              <a:t>1</a:t>
            </a:r>
            <a:r>
              <a:rPr lang="el-GR" sz="2800" baseline="30000" dirty="0">
                <a:solidFill>
                  <a:schemeClr val="bg1"/>
                </a:solidFill>
              </a:rPr>
              <a:t>ης</a:t>
            </a:r>
            <a:r>
              <a:rPr lang="el-GR" sz="2800" dirty="0">
                <a:solidFill>
                  <a:schemeClr val="bg1"/>
                </a:solidFill>
              </a:rPr>
              <a:t> Πανελλήνιας έρευνας</a:t>
            </a:r>
            <a:endParaRPr lang="en-US" sz="2800" dirty="0">
              <a:solidFill>
                <a:schemeClr val="bg1"/>
              </a:solidFill>
            </a:endParaRPr>
          </a:p>
        </p:txBody>
      </p:sp>
    </p:spTree>
    <p:extLst>
      <p:ext uri="{BB962C8B-B14F-4D97-AF65-F5344CB8AC3E}">
        <p14:creationId xmlns:p14="http://schemas.microsoft.com/office/powerpoint/2010/main" val="18455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7CACB-C744-B743-2DEF-A7EE0410DE26}"/>
            </a:ext>
          </a:extLst>
        </p:cNvPr>
        <p:cNvGrpSpPr/>
        <p:nvPr/>
      </p:nvGrpSpPr>
      <p:grpSpPr>
        <a:xfrm>
          <a:off x="0" y="0"/>
          <a:ext cx="0" cy="0"/>
          <a:chOff x="0" y="0"/>
          <a:chExt cx="0" cy="0"/>
        </a:xfrm>
      </p:grpSpPr>
      <p:sp>
        <p:nvSpPr>
          <p:cNvPr id="208" name="Rectangle: Rounded Corners 207">
            <a:extLst>
              <a:ext uri="{FF2B5EF4-FFF2-40B4-BE49-F238E27FC236}">
                <a16:creationId xmlns:a16="http://schemas.microsoft.com/office/drawing/2014/main" id="{D6D6AB56-C93C-5492-899F-62B9A55B6D64}"/>
              </a:ext>
            </a:extLst>
          </p:cNvPr>
          <p:cNvSpPr/>
          <p:nvPr/>
        </p:nvSpPr>
        <p:spPr>
          <a:xfrm>
            <a:off x="801226" y="1275719"/>
            <a:ext cx="1692000" cy="659899"/>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F35B692B-1EA4-7C76-DC80-703212DE24A8}"/>
              </a:ext>
            </a:extLst>
          </p:cNvPr>
          <p:cNvSpPr txBox="1"/>
          <p:nvPr/>
        </p:nvSpPr>
        <p:spPr>
          <a:xfrm>
            <a:off x="91074" y="55940"/>
            <a:ext cx="12000652" cy="1200329"/>
          </a:xfrm>
          <a:prstGeom prst="rect">
            <a:avLst/>
          </a:prstGeom>
          <a:noFill/>
        </p:spPr>
        <p:txBody>
          <a:bodyPr wrap="square" rtlCol="0">
            <a:spAutoFit/>
          </a:bodyPr>
          <a:lstStyle/>
          <a:p>
            <a:pPr lvl="0" algn="r">
              <a:defRPr/>
            </a:pPr>
            <a:r>
              <a:rPr lang="el-GR" b="1" kern="0" dirty="0">
                <a:solidFill>
                  <a:prstClr val="black"/>
                </a:solidFill>
              </a:rPr>
              <a:t>Οι εταιρίες που συμμετείχαν στην έρευνα έχουν υιοθετήσει πλειάδα δράσεων </a:t>
            </a:r>
            <a:r>
              <a:rPr lang="en-US" b="1" kern="0" dirty="0">
                <a:solidFill>
                  <a:prstClr val="black"/>
                </a:solidFill>
              </a:rPr>
              <a:t>ESG </a:t>
            </a:r>
            <a:r>
              <a:rPr lang="el-GR" b="1" kern="0" dirty="0">
                <a:solidFill>
                  <a:prstClr val="black"/>
                </a:solidFill>
              </a:rPr>
              <a:t>στον πυλώνα «Κοινωνία», εστιάζοντας στο ανθρώπινο δυναμικό τους με έμφαση στην βελτίωση των συνθηκών εργασίας (79%), την προώθηση της ισότητας στο εργασιακό περιβάλλον (55%), καθώς και την ύπαρξη διαφάνειας στην πολιτική αμοιβών και παροχών (48%). Η παροχή εκπαιδευτικών προγραμμάτων παρουσιάζει ανοδική τάση </a:t>
            </a:r>
          </a:p>
        </p:txBody>
      </p:sp>
      <p:sp>
        <p:nvSpPr>
          <p:cNvPr id="3" name="Slide Number Placeholder 1">
            <a:extLst>
              <a:ext uri="{FF2B5EF4-FFF2-40B4-BE49-F238E27FC236}">
                <a16:creationId xmlns:a16="http://schemas.microsoft.com/office/drawing/2014/main" id="{916D1FAB-ACC0-E6B8-5BA8-57A3BFE9224D}"/>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10</a:t>
            </a:fld>
            <a:endParaRPr lang="en-US" dirty="0">
              <a:solidFill>
                <a:prstClr val="black">
                  <a:tint val="75000"/>
                </a:prstClr>
              </a:solidFill>
            </a:endParaRPr>
          </a:p>
        </p:txBody>
      </p:sp>
      <p:sp>
        <p:nvSpPr>
          <p:cNvPr id="201" name="Rectangle 3">
            <a:extLst>
              <a:ext uri="{FF2B5EF4-FFF2-40B4-BE49-F238E27FC236}">
                <a16:creationId xmlns:a16="http://schemas.microsoft.com/office/drawing/2014/main" id="{35EE1B65-378E-AC2C-0AA2-BB384F0A3784}"/>
              </a:ext>
            </a:extLst>
          </p:cNvPr>
          <p:cNvSpPr/>
          <p:nvPr/>
        </p:nvSpPr>
        <p:spPr>
          <a:xfrm>
            <a:off x="695400" y="1321886"/>
            <a:ext cx="1903653"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n-US" sz="1600" b="1" dirty="0">
                <a:solidFill>
                  <a:srgbClr val="306228"/>
                </a:solidFill>
              </a:rPr>
              <a:t>ESG </a:t>
            </a:r>
            <a:r>
              <a:rPr lang="el-GR" sz="1600" b="1" dirty="0">
                <a:solidFill>
                  <a:srgbClr val="306228"/>
                </a:solidFill>
              </a:rPr>
              <a:t>και υποστήριξη εργαζομένων</a:t>
            </a:r>
          </a:p>
        </p:txBody>
      </p:sp>
      <p:sp>
        <p:nvSpPr>
          <p:cNvPr id="4" name="Rectangle 2">
            <a:extLst>
              <a:ext uri="{FF2B5EF4-FFF2-40B4-BE49-F238E27FC236}">
                <a16:creationId xmlns:a16="http://schemas.microsoft.com/office/drawing/2014/main" id="{2AAE9C8B-3CA2-99DC-58E4-CB7CE71F4299}"/>
              </a:ext>
            </a:extLst>
          </p:cNvPr>
          <p:cNvSpPr/>
          <p:nvPr/>
        </p:nvSpPr>
        <p:spPr>
          <a:xfrm>
            <a:off x="3240768" y="1436393"/>
            <a:ext cx="1692000"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Προκλήσεις </a:t>
            </a:r>
            <a:r>
              <a:rPr lang="en-US" sz="1600" b="1" dirty="0">
                <a:solidFill>
                  <a:schemeClr val="bg1">
                    <a:lumMod val="50000"/>
                  </a:schemeClr>
                </a:solidFill>
              </a:rPr>
              <a:t>ESG</a:t>
            </a:r>
            <a:endParaRPr lang="af-ZA" sz="1600" b="1" dirty="0">
              <a:solidFill>
                <a:schemeClr val="bg1">
                  <a:lumMod val="50000"/>
                </a:schemeClr>
              </a:solidFill>
            </a:endParaRPr>
          </a:p>
        </p:txBody>
      </p:sp>
      <p:sp>
        <p:nvSpPr>
          <p:cNvPr id="5" name="Rectangle 4">
            <a:extLst>
              <a:ext uri="{FF2B5EF4-FFF2-40B4-BE49-F238E27FC236}">
                <a16:creationId xmlns:a16="http://schemas.microsoft.com/office/drawing/2014/main" id="{5B7867B9-902B-3831-5DE0-51B53CC768AF}"/>
              </a:ext>
            </a:extLst>
          </p:cNvPr>
          <p:cNvSpPr/>
          <p:nvPr/>
        </p:nvSpPr>
        <p:spPr>
          <a:xfrm>
            <a:off x="5430467" y="1321886"/>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Εκπαίδευση </a:t>
            </a:r>
            <a:r>
              <a:rPr lang="el-GR" sz="1600" b="1">
                <a:solidFill>
                  <a:schemeClr val="bg1">
                    <a:lumMod val="50000"/>
                  </a:schemeClr>
                </a:solidFill>
              </a:rPr>
              <a:t>Αειφορίας</a:t>
            </a:r>
            <a:endParaRPr lang="el-GR" sz="1600" b="1" dirty="0">
              <a:solidFill>
                <a:schemeClr val="bg1">
                  <a:lumMod val="50000"/>
                </a:schemeClr>
              </a:solidFill>
            </a:endParaRPr>
          </a:p>
        </p:txBody>
      </p:sp>
      <p:sp>
        <p:nvSpPr>
          <p:cNvPr id="6" name="Rectangle 2">
            <a:extLst>
              <a:ext uri="{FF2B5EF4-FFF2-40B4-BE49-F238E27FC236}">
                <a16:creationId xmlns:a16="http://schemas.microsoft.com/office/drawing/2014/main" id="{1D68BAC7-06CC-8A2D-7858-3B901229D5AC}"/>
              </a:ext>
            </a:extLst>
          </p:cNvPr>
          <p:cNvSpPr/>
          <p:nvPr/>
        </p:nvSpPr>
        <p:spPr>
          <a:xfrm>
            <a:off x="7620166" y="1313282"/>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Πρωτοβουλίες </a:t>
            </a:r>
            <a:r>
              <a:rPr lang="en-US" sz="1600" b="1" dirty="0">
                <a:solidFill>
                  <a:schemeClr val="bg1">
                    <a:lumMod val="50000"/>
                  </a:schemeClr>
                </a:solidFill>
              </a:rPr>
              <a:t>ESG</a:t>
            </a:r>
            <a:endParaRPr lang="af-ZA" sz="1600" b="1" dirty="0">
              <a:solidFill>
                <a:schemeClr val="bg1">
                  <a:lumMod val="50000"/>
                </a:schemeClr>
              </a:solidFill>
            </a:endParaRPr>
          </a:p>
        </p:txBody>
      </p:sp>
      <p:sp>
        <p:nvSpPr>
          <p:cNvPr id="2" name="Rectangle 2">
            <a:extLst>
              <a:ext uri="{FF2B5EF4-FFF2-40B4-BE49-F238E27FC236}">
                <a16:creationId xmlns:a16="http://schemas.microsoft.com/office/drawing/2014/main" id="{192E75C6-B863-D756-8642-9C31BDFBE6B9}"/>
              </a:ext>
            </a:extLst>
          </p:cNvPr>
          <p:cNvSpPr/>
          <p:nvPr/>
        </p:nvSpPr>
        <p:spPr>
          <a:xfrm>
            <a:off x="9606930" y="1321886"/>
            <a:ext cx="1903653"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Ενίσχυση εταιρικής κουλτούρας</a:t>
            </a:r>
            <a:endParaRPr lang="af-ZA" sz="1600" b="1" dirty="0">
              <a:solidFill>
                <a:schemeClr val="bg1">
                  <a:lumMod val="50000"/>
                </a:schemeClr>
              </a:solidFill>
            </a:endParaRPr>
          </a:p>
        </p:txBody>
      </p:sp>
      <p:sp>
        <p:nvSpPr>
          <p:cNvPr id="7" name="Rounded Rectangle 37">
            <a:extLst>
              <a:ext uri="{FF2B5EF4-FFF2-40B4-BE49-F238E27FC236}">
                <a16:creationId xmlns:a16="http://schemas.microsoft.com/office/drawing/2014/main" id="{FB745692-9F50-46F4-CDBB-2E0EB5117348}"/>
              </a:ext>
            </a:extLst>
          </p:cNvPr>
          <p:cNvSpPr/>
          <p:nvPr/>
        </p:nvSpPr>
        <p:spPr>
          <a:xfrm rot="5400000">
            <a:off x="8508672" y="826869"/>
            <a:ext cx="277001" cy="452628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8" name="Rounded Rectangle 37">
            <a:extLst>
              <a:ext uri="{FF2B5EF4-FFF2-40B4-BE49-F238E27FC236}">
                <a16:creationId xmlns:a16="http://schemas.microsoft.com/office/drawing/2014/main" id="{2701E9AF-920D-D029-2747-AD94F870CEB3}"/>
              </a:ext>
            </a:extLst>
          </p:cNvPr>
          <p:cNvSpPr/>
          <p:nvPr/>
        </p:nvSpPr>
        <p:spPr>
          <a:xfrm rot="16200000" flipH="1">
            <a:off x="7475923" y="1867979"/>
            <a:ext cx="283953" cy="2452949"/>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9" name="Rounded Rectangle 37">
            <a:extLst>
              <a:ext uri="{FF2B5EF4-FFF2-40B4-BE49-F238E27FC236}">
                <a16:creationId xmlns:a16="http://schemas.microsoft.com/office/drawing/2014/main" id="{3A3E05F6-8038-3F28-8CFC-B77B1EF43EFA}"/>
              </a:ext>
            </a:extLst>
          </p:cNvPr>
          <p:cNvSpPr/>
          <p:nvPr/>
        </p:nvSpPr>
        <p:spPr>
          <a:xfrm rot="5400000">
            <a:off x="8508673" y="404591"/>
            <a:ext cx="277001" cy="452628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0" name="Rounded Rectangle 37">
            <a:extLst>
              <a:ext uri="{FF2B5EF4-FFF2-40B4-BE49-F238E27FC236}">
                <a16:creationId xmlns:a16="http://schemas.microsoft.com/office/drawing/2014/main" id="{EF31AA16-6AFC-AC2F-DFD3-4F4BBE459097}"/>
              </a:ext>
            </a:extLst>
          </p:cNvPr>
          <p:cNvSpPr/>
          <p:nvPr/>
        </p:nvSpPr>
        <p:spPr>
          <a:xfrm rot="5400000">
            <a:off x="8508673" y="1241597"/>
            <a:ext cx="277001" cy="452628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1" name="Rectangle 55">
            <a:extLst>
              <a:ext uri="{FF2B5EF4-FFF2-40B4-BE49-F238E27FC236}">
                <a16:creationId xmlns:a16="http://schemas.microsoft.com/office/drawing/2014/main" id="{87BCF97C-9EC4-A9D9-220F-E5F24B82902F}"/>
              </a:ext>
            </a:extLst>
          </p:cNvPr>
          <p:cNvSpPr/>
          <p:nvPr/>
        </p:nvSpPr>
        <p:spPr>
          <a:xfrm>
            <a:off x="7107931" y="2948367"/>
            <a:ext cx="611897"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55</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2" name="Rounded Rectangle 37">
            <a:extLst>
              <a:ext uri="{FF2B5EF4-FFF2-40B4-BE49-F238E27FC236}">
                <a16:creationId xmlns:a16="http://schemas.microsoft.com/office/drawing/2014/main" id="{F747BAA1-2576-7102-647C-F626FC5D6D9D}"/>
              </a:ext>
            </a:extLst>
          </p:cNvPr>
          <p:cNvSpPr/>
          <p:nvPr/>
        </p:nvSpPr>
        <p:spPr>
          <a:xfrm rot="16200000" flipH="1">
            <a:off x="7967621" y="956120"/>
            <a:ext cx="277003" cy="3422474"/>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3" name="Rectangle 55">
            <a:extLst>
              <a:ext uri="{FF2B5EF4-FFF2-40B4-BE49-F238E27FC236}">
                <a16:creationId xmlns:a16="http://schemas.microsoft.com/office/drawing/2014/main" id="{E8FDE2A6-7482-2752-C6CA-869C58767963}"/>
              </a:ext>
            </a:extLst>
          </p:cNvPr>
          <p:cNvSpPr/>
          <p:nvPr/>
        </p:nvSpPr>
        <p:spPr>
          <a:xfrm>
            <a:off x="7390762" y="2520342"/>
            <a:ext cx="611897"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79</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4" name="Rounded Rectangle 37">
            <a:extLst>
              <a:ext uri="{FF2B5EF4-FFF2-40B4-BE49-F238E27FC236}">
                <a16:creationId xmlns:a16="http://schemas.microsoft.com/office/drawing/2014/main" id="{5B503346-2437-69C9-A39C-60741C818200}"/>
              </a:ext>
            </a:extLst>
          </p:cNvPr>
          <p:cNvSpPr/>
          <p:nvPr/>
        </p:nvSpPr>
        <p:spPr>
          <a:xfrm rot="16200000" flipH="1">
            <a:off x="7302730" y="2445416"/>
            <a:ext cx="286793" cy="2126954"/>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5" name="Rectangle 55">
            <a:extLst>
              <a:ext uri="{FF2B5EF4-FFF2-40B4-BE49-F238E27FC236}">
                <a16:creationId xmlns:a16="http://schemas.microsoft.com/office/drawing/2014/main" id="{88692660-70BD-1785-E11D-45BC19CEA1EC}"/>
              </a:ext>
            </a:extLst>
          </p:cNvPr>
          <p:cNvSpPr/>
          <p:nvPr/>
        </p:nvSpPr>
        <p:spPr>
          <a:xfrm>
            <a:off x="6958714" y="3343042"/>
            <a:ext cx="611897"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48%</a:t>
            </a:r>
          </a:p>
        </p:txBody>
      </p:sp>
      <p:cxnSp>
        <p:nvCxnSpPr>
          <p:cNvPr id="16" name="Straight Connector 15">
            <a:extLst>
              <a:ext uri="{FF2B5EF4-FFF2-40B4-BE49-F238E27FC236}">
                <a16:creationId xmlns:a16="http://schemas.microsoft.com/office/drawing/2014/main" id="{A1D9B05A-AAA3-56F3-9C01-E5CE1D200048}"/>
              </a:ext>
            </a:extLst>
          </p:cNvPr>
          <p:cNvCxnSpPr>
            <a:cxnSpLocks/>
          </p:cNvCxnSpPr>
          <p:nvPr/>
        </p:nvCxnSpPr>
        <p:spPr>
          <a:xfrm>
            <a:off x="6242024" y="2520342"/>
            <a:ext cx="0" cy="289110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CDA445C6-8B3E-0AE2-18F0-A88CF2768CEF}"/>
              </a:ext>
            </a:extLst>
          </p:cNvPr>
          <p:cNvGrpSpPr/>
          <p:nvPr/>
        </p:nvGrpSpPr>
        <p:grpSpPr>
          <a:xfrm>
            <a:off x="6354357" y="5502177"/>
            <a:ext cx="4926219" cy="261346"/>
            <a:chOff x="7440354" y="2751090"/>
            <a:chExt cx="3832058" cy="261346"/>
          </a:xfrm>
        </p:grpSpPr>
        <p:sp>
          <p:nvSpPr>
            <p:cNvPr id="18" name="Rectangle 54">
              <a:extLst>
                <a:ext uri="{FF2B5EF4-FFF2-40B4-BE49-F238E27FC236}">
                  <a16:creationId xmlns:a16="http://schemas.microsoft.com/office/drawing/2014/main" id="{11466640-E39E-60B8-909E-4898F0A3072D}"/>
                </a:ext>
              </a:extLst>
            </p:cNvPr>
            <p:cNvSpPr/>
            <p:nvPr/>
          </p:nvSpPr>
          <p:spPr>
            <a:xfrm>
              <a:off x="9408368" y="2752892"/>
              <a:ext cx="460334" cy="253146"/>
            </a:xfrm>
            <a:prstGeom prst="rect">
              <a:avLst/>
            </a:prstGeom>
          </p:spPr>
          <p:txBody>
            <a:bodyPr wrap="square">
              <a:spAutoFit/>
            </a:bodyPr>
            <a:lstStyle/>
            <a:p>
              <a:pPr defTabSz="1219170">
                <a:lnSpc>
                  <a:spcPct val="95000"/>
                </a:lnSpc>
              </a:pPr>
              <a:r>
                <a:rPr lang="el-GR" sz="1050" b="1" dirty="0"/>
                <a:t>60</a:t>
              </a:r>
              <a:r>
                <a:rPr lang="en-US" sz="1050" b="1" dirty="0"/>
                <a:t>%</a:t>
              </a:r>
            </a:p>
          </p:txBody>
        </p:sp>
        <p:sp>
          <p:nvSpPr>
            <p:cNvPr id="19" name="Rectangle 54">
              <a:extLst>
                <a:ext uri="{FF2B5EF4-FFF2-40B4-BE49-F238E27FC236}">
                  <a16:creationId xmlns:a16="http://schemas.microsoft.com/office/drawing/2014/main" id="{B9B967C4-1004-AFC6-3754-3A023D5DFD9C}"/>
                </a:ext>
              </a:extLst>
            </p:cNvPr>
            <p:cNvSpPr/>
            <p:nvPr/>
          </p:nvSpPr>
          <p:spPr>
            <a:xfrm>
              <a:off x="9048328" y="2759290"/>
              <a:ext cx="480527" cy="253146"/>
            </a:xfrm>
            <a:prstGeom prst="rect">
              <a:avLst/>
            </a:prstGeom>
          </p:spPr>
          <p:txBody>
            <a:bodyPr wrap="square">
              <a:spAutoFit/>
            </a:bodyPr>
            <a:lstStyle/>
            <a:p>
              <a:pPr defTabSz="1219170">
                <a:lnSpc>
                  <a:spcPct val="95000"/>
                </a:lnSpc>
              </a:pPr>
              <a:r>
                <a:rPr lang="el-GR" sz="1050" b="1" dirty="0"/>
                <a:t>50</a:t>
              </a:r>
              <a:r>
                <a:rPr lang="en-US" sz="1050" b="1" dirty="0"/>
                <a:t>%</a:t>
              </a:r>
            </a:p>
          </p:txBody>
        </p:sp>
        <p:sp>
          <p:nvSpPr>
            <p:cNvPr id="20" name="Rectangle 54">
              <a:extLst>
                <a:ext uri="{FF2B5EF4-FFF2-40B4-BE49-F238E27FC236}">
                  <a16:creationId xmlns:a16="http://schemas.microsoft.com/office/drawing/2014/main" id="{545AA1B0-7DD0-F62D-6909-650BD4AD077B}"/>
                </a:ext>
              </a:extLst>
            </p:cNvPr>
            <p:cNvSpPr/>
            <p:nvPr/>
          </p:nvSpPr>
          <p:spPr>
            <a:xfrm>
              <a:off x="8688288" y="2753931"/>
              <a:ext cx="467282" cy="253146"/>
            </a:xfrm>
            <a:prstGeom prst="rect">
              <a:avLst/>
            </a:prstGeom>
          </p:spPr>
          <p:txBody>
            <a:bodyPr wrap="square">
              <a:spAutoFit/>
            </a:bodyPr>
            <a:lstStyle/>
            <a:p>
              <a:pPr defTabSz="1219170">
                <a:lnSpc>
                  <a:spcPct val="95000"/>
                </a:lnSpc>
              </a:pPr>
              <a:r>
                <a:rPr lang="el-GR" sz="1050" b="1" dirty="0"/>
                <a:t>40</a:t>
              </a:r>
              <a:r>
                <a:rPr lang="en-US" sz="1050" b="1" dirty="0"/>
                <a:t>%</a:t>
              </a:r>
            </a:p>
          </p:txBody>
        </p:sp>
        <p:sp>
          <p:nvSpPr>
            <p:cNvPr id="21" name="Rectangle 54">
              <a:extLst>
                <a:ext uri="{FF2B5EF4-FFF2-40B4-BE49-F238E27FC236}">
                  <a16:creationId xmlns:a16="http://schemas.microsoft.com/office/drawing/2014/main" id="{4BE291F1-7660-E70D-333D-133D5C837114}"/>
                </a:ext>
              </a:extLst>
            </p:cNvPr>
            <p:cNvSpPr/>
            <p:nvPr/>
          </p:nvSpPr>
          <p:spPr>
            <a:xfrm>
              <a:off x="8356246" y="2752615"/>
              <a:ext cx="461681" cy="253146"/>
            </a:xfrm>
            <a:prstGeom prst="rect">
              <a:avLst/>
            </a:prstGeom>
          </p:spPr>
          <p:txBody>
            <a:bodyPr wrap="square">
              <a:spAutoFit/>
            </a:bodyPr>
            <a:lstStyle/>
            <a:p>
              <a:pPr defTabSz="1219170">
                <a:lnSpc>
                  <a:spcPct val="95000"/>
                </a:lnSpc>
              </a:pPr>
              <a:r>
                <a:rPr lang="el-GR" sz="1050" b="1" dirty="0"/>
                <a:t>30</a:t>
              </a:r>
              <a:r>
                <a:rPr lang="en-US" sz="1050" b="1" dirty="0"/>
                <a:t>%</a:t>
              </a:r>
            </a:p>
          </p:txBody>
        </p:sp>
        <p:sp>
          <p:nvSpPr>
            <p:cNvPr id="22" name="Rectangle 54">
              <a:extLst>
                <a:ext uri="{FF2B5EF4-FFF2-40B4-BE49-F238E27FC236}">
                  <a16:creationId xmlns:a16="http://schemas.microsoft.com/office/drawing/2014/main" id="{AAC53B73-9F84-E8BB-9CEF-53E7585FA8CB}"/>
                </a:ext>
              </a:extLst>
            </p:cNvPr>
            <p:cNvSpPr/>
            <p:nvPr/>
          </p:nvSpPr>
          <p:spPr>
            <a:xfrm>
              <a:off x="7706031" y="2751977"/>
              <a:ext cx="461681" cy="253146"/>
            </a:xfrm>
            <a:prstGeom prst="rect">
              <a:avLst/>
            </a:prstGeom>
          </p:spPr>
          <p:txBody>
            <a:bodyPr wrap="square">
              <a:spAutoFit/>
            </a:bodyPr>
            <a:lstStyle/>
            <a:p>
              <a:pPr defTabSz="1219170">
                <a:lnSpc>
                  <a:spcPct val="95000"/>
                </a:lnSpc>
              </a:pPr>
              <a:r>
                <a:rPr lang="el-GR" sz="1050" b="1" dirty="0"/>
                <a:t>10</a:t>
              </a:r>
              <a:r>
                <a:rPr lang="en-US" sz="1050" b="1" dirty="0"/>
                <a:t>%</a:t>
              </a:r>
            </a:p>
          </p:txBody>
        </p:sp>
        <p:sp>
          <p:nvSpPr>
            <p:cNvPr id="23" name="Rectangle 54">
              <a:extLst>
                <a:ext uri="{FF2B5EF4-FFF2-40B4-BE49-F238E27FC236}">
                  <a16:creationId xmlns:a16="http://schemas.microsoft.com/office/drawing/2014/main" id="{2B95C09B-3156-087A-6C2F-D5E2EF85C3C8}"/>
                </a:ext>
              </a:extLst>
            </p:cNvPr>
            <p:cNvSpPr/>
            <p:nvPr/>
          </p:nvSpPr>
          <p:spPr>
            <a:xfrm>
              <a:off x="8048108" y="2758055"/>
              <a:ext cx="455272" cy="253146"/>
            </a:xfrm>
            <a:prstGeom prst="rect">
              <a:avLst/>
            </a:prstGeom>
          </p:spPr>
          <p:txBody>
            <a:bodyPr wrap="square">
              <a:spAutoFit/>
            </a:bodyPr>
            <a:lstStyle/>
            <a:p>
              <a:pPr defTabSz="1219170">
                <a:lnSpc>
                  <a:spcPct val="95000"/>
                </a:lnSpc>
              </a:pPr>
              <a:r>
                <a:rPr lang="el-GR" sz="1050" b="1" dirty="0"/>
                <a:t>20</a:t>
              </a:r>
              <a:r>
                <a:rPr lang="en-US" sz="1050" b="1" dirty="0"/>
                <a:t>%</a:t>
              </a:r>
            </a:p>
          </p:txBody>
        </p:sp>
        <p:sp>
          <p:nvSpPr>
            <p:cNvPr id="24" name="Rectangle 54">
              <a:extLst>
                <a:ext uri="{FF2B5EF4-FFF2-40B4-BE49-F238E27FC236}">
                  <a16:creationId xmlns:a16="http://schemas.microsoft.com/office/drawing/2014/main" id="{62E7CE96-73BF-A5AB-AF63-3C1150711BA0}"/>
                </a:ext>
              </a:extLst>
            </p:cNvPr>
            <p:cNvSpPr/>
            <p:nvPr/>
          </p:nvSpPr>
          <p:spPr>
            <a:xfrm>
              <a:off x="7440354" y="2754164"/>
              <a:ext cx="396260" cy="253146"/>
            </a:xfrm>
            <a:prstGeom prst="rect">
              <a:avLst/>
            </a:prstGeom>
          </p:spPr>
          <p:txBody>
            <a:bodyPr wrap="square">
              <a:spAutoFit/>
            </a:bodyPr>
            <a:lstStyle/>
            <a:p>
              <a:pPr defTabSz="1219170">
                <a:lnSpc>
                  <a:spcPct val="95000"/>
                </a:lnSpc>
              </a:pPr>
              <a:r>
                <a:rPr lang="el-GR" sz="1050" b="1" dirty="0"/>
                <a:t>0</a:t>
              </a:r>
              <a:r>
                <a:rPr lang="en-US" sz="1050" b="1" dirty="0"/>
                <a:t>%</a:t>
              </a:r>
            </a:p>
          </p:txBody>
        </p:sp>
        <p:sp>
          <p:nvSpPr>
            <p:cNvPr id="25" name="Rectangle 54">
              <a:extLst>
                <a:ext uri="{FF2B5EF4-FFF2-40B4-BE49-F238E27FC236}">
                  <a16:creationId xmlns:a16="http://schemas.microsoft.com/office/drawing/2014/main" id="{2EFB7471-72B5-211A-67CA-F98E065CEF34}"/>
                </a:ext>
              </a:extLst>
            </p:cNvPr>
            <p:cNvSpPr/>
            <p:nvPr/>
          </p:nvSpPr>
          <p:spPr>
            <a:xfrm>
              <a:off x="9740122" y="2757522"/>
              <a:ext cx="460334" cy="253146"/>
            </a:xfrm>
            <a:prstGeom prst="rect">
              <a:avLst/>
            </a:prstGeom>
          </p:spPr>
          <p:txBody>
            <a:bodyPr wrap="square">
              <a:spAutoFit/>
            </a:bodyPr>
            <a:lstStyle/>
            <a:p>
              <a:pPr defTabSz="1219170">
                <a:lnSpc>
                  <a:spcPct val="95000"/>
                </a:lnSpc>
              </a:pPr>
              <a:r>
                <a:rPr lang="el-GR" sz="1050" b="1" dirty="0"/>
                <a:t>70</a:t>
              </a:r>
              <a:r>
                <a:rPr lang="en-US" sz="1050" b="1" dirty="0"/>
                <a:t>%</a:t>
              </a:r>
            </a:p>
          </p:txBody>
        </p:sp>
        <p:sp>
          <p:nvSpPr>
            <p:cNvPr id="26" name="Rectangle 54">
              <a:extLst>
                <a:ext uri="{FF2B5EF4-FFF2-40B4-BE49-F238E27FC236}">
                  <a16:creationId xmlns:a16="http://schemas.microsoft.com/office/drawing/2014/main" id="{D8C9B02F-D653-73F0-F6F6-4E89209BA218}"/>
                </a:ext>
              </a:extLst>
            </p:cNvPr>
            <p:cNvSpPr/>
            <p:nvPr/>
          </p:nvSpPr>
          <p:spPr>
            <a:xfrm>
              <a:off x="10089802" y="2757416"/>
              <a:ext cx="460334" cy="253146"/>
            </a:xfrm>
            <a:prstGeom prst="rect">
              <a:avLst/>
            </a:prstGeom>
          </p:spPr>
          <p:txBody>
            <a:bodyPr wrap="square">
              <a:spAutoFit/>
            </a:bodyPr>
            <a:lstStyle/>
            <a:p>
              <a:pPr defTabSz="1219170">
                <a:lnSpc>
                  <a:spcPct val="95000"/>
                </a:lnSpc>
              </a:pPr>
              <a:r>
                <a:rPr lang="el-GR" sz="1050" b="1" dirty="0"/>
                <a:t>80</a:t>
              </a:r>
              <a:r>
                <a:rPr lang="en-US" sz="1050" b="1" dirty="0"/>
                <a:t>%</a:t>
              </a:r>
            </a:p>
          </p:txBody>
        </p:sp>
        <p:sp>
          <p:nvSpPr>
            <p:cNvPr id="27" name="Rectangle 54">
              <a:extLst>
                <a:ext uri="{FF2B5EF4-FFF2-40B4-BE49-F238E27FC236}">
                  <a16:creationId xmlns:a16="http://schemas.microsoft.com/office/drawing/2014/main" id="{1AF989BE-E799-76A5-5BA0-6BD37645695F}"/>
                </a:ext>
              </a:extLst>
            </p:cNvPr>
            <p:cNvSpPr/>
            <p:nvPr/>
          </p:nvSpPr>
          <p:spPr>
            <a:xfrm>
              <a:off x="10410685" y="2753094"/>
              <a:ext cx="460334" cy="253146"/>
            </a:xfrm>
            <a:prstGeom prst="rect">
              <a:avLst/>
            </a:prstGeom>
          </p:spPr>
          <p:txBody>
            <a:bodyPr wrap="square">
              <a:spAutoFit/>
            </a:bodyPr>
            <a:lstStyle/>
            <a:p>
              <a:pPr defTabSz="1219170">
                <a:lnSpc>
                  <a:spcPct val="95000"/>
                </a:lnSpc>
              </a:pPr>
              <a:r>
                <a:rPr lang="el-GR" sz="1050" b="1" dirty="0"/>
                <a:t>90</a:t>
              </a:r>
              <a:r>
                <a:rPr lang="en-US" sz="1050" b="1" dirty="0"/>
                <a:t>%</a:t>
              </a:r>
            </a:p>
          </p:txBody>
        </p:sp>
        <p:sp>
          <p:nvSpPr>
            <p:cNvPr id="28" name="Rectangle 54">
              <a:extLst>
                <a:ext uri="{FF2B5EF4-FFF2-40B4-BE49-F238E27FC236}">
                  <a16:creationId xmlns:a16="http://schemas.microsoft.com/office/drawing/2014/main" id="{CCFE1846-A9B9-3617-9CE5-16907A2208F0}"/>
                </a:ext>
              </a:extLst>
            </p:cNvPr>
            <p:cNvSpPr/>
            <p:nvPr/>
          </p:nvSpPr>
          <p:spPr>
            <a:xfrm>
              <a:off x="10706338" y="2751090"/>
              <a:ext cx="566074" cy="245837"/>
            </a:xfrm>
            <a:prstGeom prst="rect">
              <a:avLst/>
            </a:prstGeom>
          </p:spPr>
          <p:txBody>
            <a:bodyPr wrap="square">
              <a:spAutoFit/>
            </a:bodyPr>
            <a:lstStyle/>
            <a:p>
              <a:pPr defTabSz="1219170">
                <a:lnSpc>
                  <a:spcPct val="95000"/>
                </a:lnSpc>
              </a:pPr>
              <a:r>
                <a:rPr lang="el-GR" sz="1050" b="1" dirty="0"/>
                <a:t>100</a:t>
              </a:r>
              <a:r>
                <a:rPr lang="en-US" sz="1050" b="1" dirty="0"/>
                <a:t>%</a:t>
              </a:r>
            </a:p>
          </p:txBody>
        </p:sp>
      </p:grpSp>
      <p:sp>
        <p:nvSpPr>
          <p:cNvPr id="29" name="Rectangle 28">
            <a:extLst>
              <a:ext uri="{FF2B5EF4-FFF2-40B4-BE49-F238E27FC236}">
                <a16:creationId xmlns:a16="http://schemas.microsoft.com/office/drawing/2014/main" id="{AF4EC24B-6022-30F7-904C-14BF7050C439}"/>
              </a:ext>
            </a:extLst>
          </p:cNvPr>
          <p:cNvSpPr/>
          <p:nvPr/>
        </p:nvSpPr>
        <p:spPr>
          <a:xfrm>
            <a:off x="497875" y="2499560"/>
            <a:ext cx="574414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Βελτίωση συνθηκών εργασίας (ασφάλεια, εξαερισμός, φωτισμός, εργονομία)</a:t>
            </a:r>
          </a:p>
        </p:txBody>
      </p:sp>
      <p:sp>
        <p:nvSpPr>
          <p:cNvPr id="32" name="Rounded Rectangle 37">
            <a:extLst>
              <a:ext uri="{FF2B5EF4-FFF2-40B4-BE49-F238E27FC236}">
                <a16:creationId xmlns:a16="http://schemas.microsoft.com/office/drawing/2014/main" id="{E97D2865-1C7D-0BE6-48AA-E4D18954D872}"/>
              </a:ext>
            </a:extLst>
          </p:cNvPr>
          <p:cNvSpPr/>
          <p:nvPr/>
        </p:nvSpPr>
        <p:spPr>
          <a:xfrm rot="5400000">
            <a:off x="8518361" y="2121873"/>
            <a:ext cx="277001" cy="452628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33" name="Rounded Rectangle 37">
            <a:extLst>
              <a:ext uri="{FF2B5EF4-FFF2-40B4-BE49-F238E27FC236}">
                <a16:creationId xmlns:a16="http://schemas.microsoft.com/office/drawing/2014/main" id="{E15C5A4C-BEEF-5ECF-AA13-FA8FA131011C}"/>
              </a:ext>
            </a:extLst>
          </p:cNvPr>
          <p:cNvSpPr/>
          <p:nvPr/>
        </p:nvSpPr>
        <p:spPr>
          <a:xfrm rot="16200000" flipH="1">
            <a:off x="6900941" y="3730776"/>
            <a:ext cx="283953" cy="1315279"/>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34" name="Rounded Rectangle 37">
            <a:extLst>
              <a:ext uri="{FF2B5EF4-FFF2-40B4-BE49-F238E27FC236}">
                <a16:creationId xmlns:a16="http://schemas.microsoft.com/office/drawing/2014/main" id="{24E2BBA1-C953-B478-B150-B0285E2F0335}"/>
              </a:ext>
            </a:extLst>
          </p:cNvPr>
          <p:cNvSpPr/>
          <p:nvPr/>
        </p:nvSpPr>
        <p:spPr>
          <a:xfrm rot="5400000">
            <a:off x="8508673" y="1671794"/>
            <a:ext cx="277001" cy="452628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35" name="Rounded Rectangle 37">
            <a:extLst>
              <a:ext uri="{FF2B5EF4-FFF2-40B4-BE49-F238E27FC236}">
                <a16:creationId xmlns:a16="http://schemas.microsoft.com/office/drawing/2014/main" id="{DEF367C4-6187-3597-86B9-0B9112D4E79D}"/>
              </a:ext>
            </a:extLst>
          </p:cNvPr>
          <p:cNvSpPr/>
          <p:nvPr/>
        </p:nvSpPr>
        <p:spPr>
          <a:xfrm rot="5400000">
            <a:off x="8508673" y="2552812"/>
            <a:ext cx="277001" cy="452628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36" name="Rectangle 55">
            <a:extLst>
              <a:ext uri="{FF2B5EF4-FFF2-40B4-BE49-F238E27FC236}">
                <a16:creationId xmlns:a16="http://schemas.microsoft.com/office/drawing/2014/main" id="{DB07B73F-E606-1557-FDD1-400958166DA5}"/>
              </a:ext>
            </a:extLst>
          </p:cNvPr>
          <p:cNvSpPr/>
          <p:nvPr/>
        </p:nvSpPr>
        <p:spPr>
          <a:xfrm>
            <a:off x="6761842" y="4243881"/>
            <a:ext cx="611897"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3</a:t>
            </a:r>
            <a:r>
              <a:rPr lang="el-GR" sz="1400" b="1" dirty="0">
                <a:solidFill>
                  <a:prstClr val="white"/>
                </a:solidFill>
                <a:latin typeface="Calibri"/>
              </a:rPr>
              <a:t>0</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37" name="Rounded Rectangle 37">
            <a:extLst>
              <a:ext uri="{FF2B5EF4-FFF2-40B4-BE49-F238E27FC236}">
                <a16:creationId xmlns:a16="http://schemas.microsoft.com/office/drawing/2014/main" id="{0DB174C2-CE8B-CED6-1BC5-7209CE56E721}"/>
              </a:ext>
            </a:extLst>
          </p:cNvPr>
          <p:cNvSpPr/>
          <p:nvPr/>
        </p:nvSpPr>
        <p:spPr>
          <a:xfrm rot="16200000" flipH="1">
            <a:off x="7107515" y="3083428"/>
            <a:ext cx="277003" cy="1702262"/>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38" name="Rectangle 55">
            <a:extLst>
              <a:ext uri="{FF2B5EF4-FFF2-40B4-BE49-F238E27FC236}">
                <a16:creationId xmlns:a16="http://schemas.microsoft.com/office/drawing/2014/main" id="{A9D2A788-DE9F-A3DF-D260-A87265789531}"/>
              </a:ext>
            </a:extLst>
          </p:cNvPr>
          <p:cNvSpPr/>
          <p:nvPr/>
        </p:nvSpPr>
        <p:spPr>
          <a:xfrm>
            <a:off x="6834628" y="3806566"/>
            <a:ext cx="611897"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40</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39" name="Rounded Rectangle 37">
            <a:extLst>
              <a:ext uri="{FF2B5EF4-FFF2-40B4-BE49-F238E27FC236}">
                <a16:creationId xmlns:a16="http://schemas.microsoft.com/office/drawing/2014/main" id="{6E5242D1-3D67-1B7D-D7FE-E461E38F45A8}"/>
              </a:ext>
            </a:extLst>
          </p:cNvPr>
          <p:cNvSpPr/>
          <p:nvPr/>
        </p:nvSpPr>
        <p:spPr>
          <a:xfrm rot="16200000" flipH="1">
            <a:off x="6861238" y="4207711"/>
            <a:ext cx="286793" cy="1224792"/>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40" name="Rectangle 55">
            <a:extLst>
              <a:ext uri="{FF2B5EF4-FFF2-40B4-BE49-F238E27FC236}">
                <a16:creationId xmlns:a16="http://schemas.microsoft.com/office/drawing/2014/main" id="{2EC53F91-7AF3-4E2E-CC1B-D65F8C59E558}"/>
              </a:ext>
            </a:extLst>
          </p:cNvPr>
          <p:cNvSpPr/>
          <p:nvPr/>
        </p:nvSpPr>
        <p:spPr>
          <a:xfrm>
            <a:off x="6680626" y="4682262"/>
            <a:ext cx="611897"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29%</a:t>
            </a:r>
          </a:p>
        </p:txBody>
      </p:sp>
      <p:sp>
        <p:nvSpPr>
          <p:cNvPr id="42" name="Rounded Rectangle 37">
            <a:extLst>
              <a:ext uri="{FF2B5EF4-FFF2-40B4-BE49-F238E27FC236}">
                <a16:creationId xmlns:a16="http://schemas.microsoft.com/office/drawing/2014/main" id="{BC8AEE65-1ADD-2A4C-8B4A-9F4F714C3C9C}"/>
              </a:ext>
            </a:extLst>
          </p:cNvPr>
          <p:cNvSpPr/>
          <p:nvPr/>
        </p:nvSpPr>
        <p:spPr>
          <a:xfrm rot="5400000">
            <a:off x="8518361" y="3009807"/>
            <a:ext cx="277001" cy="452628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43" name="Rounded Rectangle 37">
            <a:extLst>
              <a:ext uri="{FF2B5EF4-FFF2-40B4-BE49-F238E27FC236}">
                <a16:creationId xmlns:a16="http://schemas.microsoft.com/office/drawing/2014/main" id="{8B5222B3-C1B1-BA45-0ADC-45547C2FE5D7}"/>
              </a:ext>
            </a:extLst>
          </p:cNvPr>
          <p:cNvSpPr/>
          <p:nvPr/>
        </p:nvSpPr>
        <p:spPr>
          <a:xfrm rot="16200000" flipH="1">
            <a:off x="6429457" y="5106175"/>
            <a:ext cx="286793" cy="341853"/>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44" name="Rectangle 55">
            <a:extLst>
              <a:ext uri="{FF2B5EF4-FFF2-40B4-BE49-F238E27FC236}">
                <a16:creationId xmlns:a16="http://schemas.microsoft.com/office/drawing/2014/main" id="{D894D4CF-1C96-9485-EF92-334E82C78250}"/>
              </a:ext>
            </a:extLst>
          </p:cNvPr>
          <p:cNvSpPr/>
          <p:nvPr/>
        </p:nvSpPr>
        <p:spPr>
          <a:xfrm>
            <a:off x="6354357" y="5120677"/>
            <a:ext cx="499821"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46" name="Rectangle 45">
            <a:extLst>
              <a:ext uri="{FF2B5EF4-FFF2-40B4-BE49-F238E27FC236}">
                <a16:creationId xmlns:a16="http://schemas.microsoft.com/office/drawing/2014/main" id="{6AB8ED5B-D48E-3368-EC13-3C7D221AFBF2}"/>
              </a:ext>
            </a:extLst>
          </p:cNvPr>
          <p:cNvSpPr/>
          <p:nvPr/>
        </p:nvSpPr>
        <p:spPr>
          <a:xfrm>
            <a:off x="506604" y="3738780"/>
            <a:ext cx="574414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Παροχή εκπαιδευτικών προγραμμάτων και κατάρτισης για πράσινες πρακτικές</a:t>
            </a:r>
            <a:endParaRPr kumimoji="0" lang="el-GR" sz="11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35D43DBD-DA50-C31E-4638-2EE74ED9E764}"/>
              </a:ext>
            </a:extLst>
          </p:cNvPr>
          <p:cNvSpPr/>
          <p:nvPr/>
        </p:nvSpPr>
        <p:spPr>
          <a:xfrm>
            <a:off x="497874" y="4212887"/>
            <a:ext cx="574414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Εκπαίδευση των οδηγών, με στόχο την μείωση του ανθρακικού αποτυπώματος κατά την μεταφορά/διανομή προϊόντων</a:t>
            </a:r>
            <a:r>
              <a:rPr kumimoji="0" lang="el-GR" sz="1100" b="1" i="0" u="none" kern="1200" cap="none" spc="0" normalizeH="0" baseline="30000" noProof="0" dirty="0">
                <a:ln>
                  <a:noFill/>
                </a:ln>
                <a:solidFill>
                  <a:prstClr val="black"/>
                </a:solidFill>
                <a:effectLst/>
                <a:uLnTx/>
                <a:uFillTx/>
                <a:latin typeface="Calibri"/>
                <a:ea typeface="+mn-ea"/>
                <a:cs typeface="+mn-cs"/>
              </a:rPr>
              <a:t>1</a:t>
            </a:r>
          </a:p>
        </p:txBody>
      </p:sp>
      <p:sp>
        <p:nvSpPr>
          <p:cNvPr id="48" name="Rectangle 47">
            <a:extLst>
              <a:ext uri="{FF2B5EF4-FFF2-40B4-BE49-F238E27FC236}">
                <a16:creationId xmlns:a16="http://schemas.microsoft.com/office/drawing/2014/main" id="{D8F19487-48E1-CF60-A8CD-3B60BA74597B}"/>
              </a:ext>
            </a:extLst>
          </p:cNvPr>
          <p:cNvSpPr/>
          <p:nvPr/>
        </p:nvSpPr>
        <p:spPr>
          <a:xfrm>
            <a:off x="489186" y="2906852"/>
            <a:ext cx="574414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Προώθηση της ισότητας και ένταξης στο εργασιακό περιβάλλον</a:t>
            </a:r>
          </a:p>
        </p:txBody>
      </p:sp>
      <p:sp>
        <p:nvSpPr>
          <p:cNvPr id="49" name="Rectangle 48">
            <a:extLst>
              <a:ext uri="{FF2B5EF4-FFF2-40B4-BE49-F238E27FC236}">
                <a16:creationId xmlns:a16="http://schemas.microsoft.com/office/drawing/2014/main" id="{EC51D08B-935C-83EB-E90E-0B2AAE49D885}"/>
              </a:ext>
            </a:extLst>
          </p:cNvPr>
          <p:cNvSpPr/>
          <p:nvPr/>
        </p:nvSpPr>
        <p:spPr>
          <a:xfrm>
            <a:off x="506605" y="3311527"/>
            <a:ext cx="574414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Διαφανής πολιτική αμοιβών και παροχών (δίκαιη αμοιβή, πρόσθετα κίνητρα)</a:t>
            </a:r>
          </a:p>
        </p:txBody>
      </p:sp>
      <p:sp>
        <p:nvSpPr>
          <p:cNvPr id="50" name="Rectangle 49">
            <a:extLst>
              <a:ext uri="{FF2B5EF4-FFF2-40B4-BE49-F238E27FC236}">
                <a16:creationId xmlns:a16="http://schemas.microsoft.com/office/drawing/2014/main" id="{DFCF3628-5B41-0494-26DB-530E856B9D0C}"/>
              </a:ext>
            </a:extLst>
          </p:cNvPr>
          <p:cNvSpPr/>
          <p:nvPr/>
        </p:nvSpPr>
        <p:spPr>
          <a:xfrm>
            <a:off x="508484" y="4644851"/>
            <a:ext cx="574414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Εφαρμογή προγραμμάτων για την ισορροπία επαγγελματικής και προσωπικής ζωής</a:t>
            </a:r>
          </a:p>
        </p:txBody>
      </p:sp>
      <p:sp>
        <p:nvSpPr>
          <p:cNvPr id="52" name="TextBox 51">
            <a:extLst>
              <a:ext uri="{FF2B5EF4-FFF2-40B4-BE49-F238E27FC236}">
                <a16:creationId xmlns:a16="http://schemas.microsoft.com/office/drawing/2014/main" id="{F4EDADA6-EEE1-A67E-4E51-24B03388A8B7}"/>
              </a:ext>
            </a:extLst>
          </p:cNvPr>
          <p:cNvSpPr txBox="1"/>
          <p:nvPr/>
        </p:nvSpPr>
        <p:spPr>
          <a:xfrm>
            <a:off x="-4600" y="5918909"/>
            <a:ext cx="12192000" cy="246221"/>
          </a:xfrm>
          <a:prstGeom prst="rect">
            <a:avLst/>
          </a:prstGeom>
          <a:noFill/>
        </p:spPr>
        <p:txBody>
          <a:bodyPr wrap="square">
            <a:spAutoFit/>
          </a:bodyPr>
          <a:lstStyle/>
          <a:p>
            <a:r>
              <a:rPr lang="el-GR" sz="1000" i="1" kern="0" dirty="0">
                <a:effectLst/>
                <a:latin typeface="Calibri" panose="020F0502020204030204" pitchFamily="34" charset="0"/>
                <a:ea typeface="Arial" panose="020B0604020202020204" pitchFamily="34" charset="0"/>
              </a:rPr>
              <a:t>1: πχ. αμυντική οδήγηση, λελογισμένη χρήση της κλιματιστικής μονάδας κτλ.</a:t>
            </a:r>
            <a:endParaRPr lang="en-US" sz="1000" i="1" dirty="0"/>
          </a:p>
        </p:txBody>
      </p:sp>
      <p:sp>
        <p:nvSpPr>
          <p:cNvPr id="53" name="Rectangle 52">
            <a:extLst>
              <a:ext uri="{FF2B5EF4-FFF2-40B4-BE49-F238E27FC236}">
                <a16:creationId xmlns:a16="http://schemas.microsoft.com/office/drawing/2014/main" id="{601F1189-52B2-6D77-FEE3-AA41E2FDC0E6}"/>
              </a:ext>
            </a:extLst>
          </p:cNvPr>
          <p:cNvSpPr/>
          <p:nvPr/>
        </p:nvSpPr>
        <p:spPr>
          <a:xfrm>
            <a:off x="497873" y="5056555"/>
            <a:ext cx="574414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Άλλο</a:t>
            </a:r>
          </a:p>
        </p:txBody>
      </p:sp>
      <p:sp>
        <p:nvSpPr>
          <p:cNvPr id="30" name="Rectangle 29">
            <a:extLst>
              <a:ext uri="{FF2B5EF4-FFF2-40B4-BE49-F238E27FC236}">
                <a16:creationId xmlns:a16="http://schemas.microsoft.com/office/drawing/2014/main" id="{6C2F4F03-8B38-89AD-1147-D45D5C56336B}"/>
              </a:ext>
            </a:extLst>
          </p:cNvPr>
          <p:cNvSpPr/>
          <p:nvPr/>
        </p:nvSpPr>
        <p:spPr>
          <a:xfrm>
            <a:off x="1226342" y="2454398"/>
            <a:ext cx="9774911" cy="1659846"/>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57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39124-DAE9-E0E2-0E3E-84871AAE3661}"/>
            </a:ext>
          </a:extLst>
        </p:cNvPr>
        <p:cNvGrpSpPr/>
        <p:nvPr/>
      </p:nvGrpSpPr>
      <p:grpSpPr>
        <a:xfrm>
          <a:off x="0" y="0"/>
          <a:ext cx="0" cy="0"/>
          <a:chOff x="0" y="0"/>
          <a:chExt cx="0" cy="0"/>
        </a:xfrm>
      </p:grpSpPr>
      <p:sp>
        <p:nvSpPr>
          <p:cNvPr id="208" name="Rectangle: Rounded Corners 207">
            <a:extLst>
              <a:ext uri="{FF2B5EF4-FFF2-40B4-BE49-F238E27FC236}">
                <a16:creationId xmlns:a16="http://schemas.microsoft.com/office/drawing/2014/main" id="{FD902101-DD05-D4C0-BDDD-F7831A5EEDF2}"/>
              </a:ext>
            </a:extLst>
          </p:cNvPr>
          <p:cNvSpPr/>
          <p:nvPr/>
        </p:nvSpPr>
        <p:spPr>
          <a:xfrm>
            <a:off x="3251872" y="1275719"/>
            <a:ext cx="1692000" cy="659899"/>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FA501848-A59B-45CF-2369-00B9B3A23C01}"/>
              </a:ext>
            </a:extLst>
          </p:cNvPr>
          <p:cNvSpPr txBox="1"/>
          <p:nvPr/>
        </p:nvSpPr>
        <p:spPr>
          <a:xfrm>
            <a:off x="69492" y="23460"/>
            <a:ext cx="12000652" cy="1200329"/>
          </a:xfrm>
          <a:prstGeom prst="rect">
            <a:avLst/>
          </a:prstGeom>
          <a:noFill/>
        </p:spPr>
        <p:txBody>
          <a:bodyPr wrap="square" rtlCol="0">
            <a:spAutoFit/>
          </a:bodyPr>
          <a:lstStyle/>
          <a:p>
            <a:pPr lvl="0" algn="r">
              <a:defRPr/>
            </a:pPr>
            <a:r>
              <a:rPr lang="el-GR" b="1" kern="0" dirty="0">
                <a:solidFill>
                  <a:prstClr val="black"/>
                </a:solidFill>
              </a:rPr>
              <a:t>Παρότι οι εταιρίες αντιλαμβάνονται σε μεγάλο βαθμό την αναγκαιότητα της υιοθέτησης αρχών </a:t>
            </a:r>
            <a:r>
              <a:rPr lang="en-US" b="1" kern="0" dirty="0">
                <a:solidFill>
                  <a:prstClr val="black"/>
                </a:solidFill>
              </a:rPr>
              <a:t>ESG, </a:t>
            </a:r>
            <a:r>
              <a:rPr lang="el-GR" b="1" kern="0" dirty="0">
                <a:solidFill>
                  <a:prstClr val="black"/>
                </a:solidFill>
              </a:rPr>
              <a:t>εντούτοις αναφέρουν πολλαπλές προκλήσεις που σχετίζονται με το υψηλό κόστος υλοποίησης δράσεων (59%), την έλλειψη εξειδικευμένης γνώσης και εκπαίδευσης (47%) καθώς και περιορισμούς στις υποδομές και στη τεχνολογία (41%) που επηρεάζει αρνητικά την όλη προσπάθεια</a:t>
            </a:r>
          </a:p>
        </p:txBody>
      </p:sp>
      <p:sp>
        <p:nvSpPr>
          <p:cNvPr id="3" name="Slide Number Placeholder 1">
            <a:extLst>
              <a:ext uri="{FF2B5EF4-FFF2-40B4-BE49-F238E27FC236}">
                <a16:creationId xmlns:a16="http://schemas.microsoft.com/office/drawing/2014/main" id="{A8651F52-470E-88DD-4F91-8FA856FD459E}"/>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11</a:t>
            </a:fld>
            <a:endParaRPr lang="en-US" dirty="0">
              <a:solidFill>
                <a:prstClr val="black">
                  <a:tint val="75000"/>
                </a:prstClr>
              </a:solidFill>
            </a:endParaRPr>
          </a:p>
        </p:txBody>
      </p:sp>
      <p:sp>
        <p:nvSpPr>
          <p:cNvPr id="201" name="Rectangle 3">
            <a:extLst>
              <a:ext uri="{FF2B5EF4-FFF2-40B4-BE49-F238E27FC236}">
                <a16:creationId xmlns:a16="http://schemas.microsoft.com/office/drawing/2014/main" id="{441AC432-5F2B-F5D6-5149-661A107149E9}"/>
              </a:ext>
            </a:extLst>
          </p:cNvPr>
          <p:cNvSpPr/>
          <p:nvPr/>
        </p:nvSpPr>
        <p:spPr>
          <a:xfrm>
            <a:off x="695400" y="1321886"/>
            <a:ext cx="1903653"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n-US" sz="1600" b="1" dirty="0">
                <a:solidFill>
                  <a:schemeClr val="bg1">
                    <a:lumMod val="50000"/>
                  </a:schemeClr>
                </a:solidFill>
              </a:rPr>
              <a:t>ESG </a:t>
            </a:r>
            <a:r>
              <a:rPr lang="el-GR" sz="1600" b="1" dirty="0">
                <a:solidFill>
                  <a:schemeClr val="bg1">
                    <a:lumMod val="50000"/>
                  </a:schemeClr>
                </a:solidFill>
              </a:rPr>
              <a:t>και υποστήριξη εργαζομένων</a:t>
            </a:r>
          </a:p>
        </p:txBody>
      </p:sp>
      <p:sp>
        <p:nvSpPr>
          <p:cNvPr id="4" name="Rectangle 2">
            <a:extLst>
              <a:ext uri="{FF2B5EF4-FFF2-40B4-BE49-F238E27FC236}">
                <a16:creationId xmlns:a16="http://schemas.microsoft.com/office/drawing/2014/main" id="{BB014B2C-5CAD-EF7F-4A67-19CDD7EBFD95}"/>
              </a:ext>
            </a:extLst>
          </p:cNvPr>
          <p:cNvSpPr/>
          <p:nvPr/>
        </p:nvSpPr>
        <p:spPr>
          <a:xfrm>
            <a:off x="3240768" y="1436393"/>
            <a:ext cx="1692000"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rgbClr val="306228"/>
                </a:solidFill>
              </a:rPr>
              <a:t>Προκλήσεις </a:t>
            </a:r>
            <a:r>
              <a:rPr lang="en-US" sz="1600" b="1" dirty="0">
                <a:solidFill>
                  <a:srgbClr val="306228"/>
                </a:solidFill>
              </a:rPr>
              <a:t>ESG</a:t>
            </a:r>
            <a:endParaRPr lang="af-ZA" sz="1600" b="1" dirty="0">
              <a:solidFill>
                <a:srgbClr val="306228"/>
              </a:solidFill>
            </a:endParaRPr>
          </a:p>
        </p:txBody>
      </p:sp>
      <p:sp>
        <p:nvSpPr>
          <p:cNvPr id="5" name="Rectangle 4">
            <a:extLst>
              <a:ext uri="{FF2B5EF4-FFF2-40B4-BE49-F238E27FC236}">
                <a16:creationId xmlns:a16="http://schemas.microsoft.com/office/drawing/2014/main" id="{4FE8ACCC-737D-22A8-0F60-54C5C03BF8FE}"/>
              </a:ext>
            </a:extLst>
          </p:cNvPr>
          <p:cNvSpPr/>
          <p:nvPr/>
        </p:nvSpPr>
        <p:spPr>
          <a:xfrm>
            <a:off x="5430467" y="1321886"/>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Εκπαίδευση </a:t>
            </a:r>
            <a:r>
              <a:rPr lang="el-GR" sz="1600" b="1">
                <a:solidFill>
                  <a:schemeClr val="bg1">
                    <a:lumMod val="50000"/>
                  </a:schemeClr>
                </a:solidFill>
              </a:rPr>
              <a:t>Αειφορίας</a:t>
            </a:r>
            <a:endParaRPr lang="el-GR" sz="1600" b="1" dirty="0">
              <a:solidFill>
                <a:schemeClr val="bg1">
                  <a:lumMod val="50000"/>
                </a:schemeClr>
              </a:solidFill>
            </a:endParaRPr>
          </a:p>
        </p:txBody>
      </p:sp>
      <p:sp>
        <p:nvSpPr>
          <p:cNvPr id="6" name="Rectangle 2">
            <a:extLst>
              <a:ext uri="{FF2B5EF4-FFF2-40B4-BE49-F238E27FC236}">
                <a16:creationId xmlns:a16="http://schemas.microsoft.com/office/drawing/2014/main" id="{CE090577-7111-D6AF-C611-AA44ED1B2B84}"/>
              </a:ext>
            </a:extLst>
          </p:cNvPr>
          <p:cNvSpPr/>
          <p:nvPr/>
        </p:nvSpPr>
        <p:spPr>
          <a:xfrm>
            <a:off x="7620166" y="1313282"/>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Πρωτοβουλίες </a:t>
            </a:r>
            <a:r>
              <a:rPr lang="en-US" sz="1600" b="1" dirty="0">
                <a:solidFill>
                  <a:schemeClr val="bg1">
                    <a:lumMod val="50000"/>
                  </a:schemeClr>
                </a:solidFill>
              </a:rPr>
              <a:t>ESG</a:t>
            </a:r>
            <a:endParaRPr lang="af-ZA" sz="1600" b="1" dirty="0">
              <a:solidFill>
                <a:schemeClr val="bg1">
                  <a:lumMod val="50000"/>
                </a:schemeClr>
              </a:solidFill>
            </a:endParaRPr>
          </a:p>
        </p:txBody>
      </p:sp>
      <p:sp>
        <p:nvSpPr>
          <p:cNvPr id="2" name="Rectangle 2">
            <a:extLst>
              <a:ext uri="{FF2B5EF4-FFF2-40B4-BE49-F238E27FC236}">
                <a16:creationId xmlns:a16="http://schemas.microsoft.com/office/drawing/2014/main" id="{7050AC20-7203-35F7-7F7E-4EA46671F714}"/>
              </a:ext>
            </a:extLst>
          </p:cNvPr>
          <p:cNvSpPr/>
          <p:nvPr/>
        </p:nvSpPr>
        <p:spPr>
          <a:xfrm>
            <a:off x="9606930" y="1321886"/>
            <a:ext cx="1903653"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Ενίσχυση εταιρικής κουλτούρας</a:t>
            </a:r>
            <a:endParaRPr lang="af-ZA" sz="1600" b="1" dirty="0">
              <a:solidFill>
                <a:schemeClr val="bg1">
                  <a:lumMod val="50000"/>
                </a:schemeClr>
              </a:solidFill>
            </a:endParaRPr>
          </a:p>
        </p:txBody>
      </p:sp>
      <p:sp>
        <p:nvSpPr>
          <p:cNvPr id="7" name="Rounded Rectangle 37">
            <a:extLst>
              <a:ext uri="{FF2B5EF4-FFF2-40B4-BE49-F238E27FC236}">
                <a16:creationId xmlns:a16="http://schemas.microsoft.com/office/drawing/2014/main" id="{CA812DD1-DE22-9562-4881-D50106C60B8C}"/>
              </a:ext>
            </a:extLst>
          </p:cNvPr>
          <p:cNvSpPr/>
          <p:nvPr/>
        </p:nvSpPr>
        <p:spPr>
          <a:xfrm rot="5400000">
            <a:off x="7717997" y="1091638"/>
            <a:ext cx="277001" cy="45291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8" name="Rounded Rectangle 37">
            <a:extLst>
              <a:ext uri="{FF2B5EF4-FFF2-40B4-BE49-F238E27FC236}">
                <a16:creationId xmlns:a16="http://schemas.microsoft.com/office/drawing/2014/main" id="{B0C22C2B-A6B0-DD98-EA06-02D27946EF0A}"/>
              </a:ext>
            </a:extLst>
          </p:cNvPr>
          <p:cNvSpPr/>
          <p:nvPr/>
        </p:nvSpPr>
        <p:spPr>
          <a:xfrm rot="16200000" flipH="1">
            <a:off x="6546163" y="2268900"/>
            <a:ext cx="283953" cy="2183473"/>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9" name="Rounded Rectangle 37">
            <a:extLst>
              <a:ext uri="{FF2B5EF4-FFF2-40B4-BE49-F238E27FC236}">
                <a16:creationId xmlns:a16="http://schemas.microsoft.com/office/drawing/2014/main" id="{FE7D9635-AFF1-E79E-8E05-29185DE86CE1}"/>
              </a:ext>
            </a:extLst>
          </p:cNvPr>
          <p:cNvSpPr/>
          <p:nvPr/>
        </p:nvSpPr>
        <p:spPr>
          <a:xfrm rot="5400000">
            <a:off x="7717999" y="669359"/>
            <a:ext cx="277001" cy="4529112"/>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0" name="Rounded Rectangle 37">
            <a:extLst>
              <a:ext uri="{FF2B5EF4-FFF2-40B4-BE49-F238E27FC236}">
                <a16:creationId xmlns:a16="http://schemas.microsoft.com/office/drawing/2014/main" id="{FA4B260B-805B-5F95-2372-B1EE35210E45}"/>
              </a:ext>
            </a:extLst>
          </p:cNvPr>
          <p:cNvSpPr/>
          <p:nvPr/>
        </p:nvSpPr>
        <p:spPr>
          <a:xfrm rot="5400000">
            <a:off x="7717998" y="1506366"/>
            <a:ext cx="277001" cy="45291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1" name="Rectangle 55">
            <a:extLst>
              <a:ext uri="{FF2B5EF4-FFF2-40B4-BE49-F238E27FC236}">
                <a16:creationId xmlns:a16="http://schemas.microsoft.com/office/drawing/2014/main" id="{3E3684BA-970C-6967-DF46-67523F6A237D}"/>
              </a:ext>
            </a:extLst>
          </p:cNvPr>
          <p:cNvSpPr/>
          <p:nvPr/>
        </p:nvSpPr>
        <p:spPr>
          <a:xfrm>
            <a:off x="6205208" y="3207878"/>
            <a:ext cx="631352"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47</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2" name="Rounded Rectangle 37">
            <a:extLst>
              <a:ext uri="{FF2B5EF4-FFF2-40B4-BE49-F238E27FC236}">
                <a16:creationId xmlns:a16="http://schemas.microsoft.com/office/drawing/2014/main" id="{2A811902-D7AD-5BFA-02F6-E8BEF2F7F033}"/>
              </a:ext>
            </a:extLst>
          </p:cNvPr>
          <p:cNvSpPr/>
          <p:nvPr/>
        </p:nvSpPr>
        <p:spPr>
          <a:xfrm rot="16200000" flipH="1">
            <a:off x="6808337" y="1586565"/>
            <a:ext cx="277003" cy="2693952"/>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3" name="Rectangle 55">
            <a:extLst>
              <a:ext uri="{FF2B5EF4-FFF2-40B4-BE49-F238E27FC236}">
                <a16:creationId xmlns:a16="http://schemas.microsoft.com/office/drawing/2014/main" id="{8EEE3741-BCB5-E8BE-3F4A-DCF1824CC033}"/>
              </a:ext>
            </a:extLst>
          </p:cNvPr>
          <p:cNvSpPr/>
          <p:nvPr/>
        </p:nvSpPr>
        <p:spPr>
          <a:xfrm>
            <a:off x="6413118" y="2777841"/>
            <a:ext cx="63135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59</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4" name="Rounded Rectangle 37">
            <a:extLst>
              <a:ext uri="{FF2B5EF4-FFF2-40B4-BE49-F238E27FC236}">
                <a16:creationId xmlns:a16="http://schemas.microsoft.com/office/drawing/2014/main" id="{4B116983-E416-6C94-DE58-F6C22017441B}"/>
              </a:ext>
            </a:extLst>
          </p:cNvPr>
          <p:cNvSpPr/>
          <p:nvPr/>
        </p:nvSpPr>
        <p:spPr>
          <a:xfrm rot="16200000" flipH="1">
            <a:off x="6402007" y="2817300"/>
            <a:ext cx="286793" cy="1915553"/>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5" name="Rectangle 55">
            <a:extLst>
              <a:ext uri="{FF2B5EF4-FFF2-40B4-BE49-F238E27FC236}">
                <a16:creationId xmlns:a16="http://schemas.microsoft.com/office/drawing/2014/main" id="{01D6AD1B-785A-1830-3BE3-422E5B3A4737}"/>
              </a:ext>
            </a:extLst>
          </p:cNvPr>
          <p:cNvSpPr/>
          <p:nvPr/>
        </p:nvSpPr>
        <p:spPr>
          <a:xfrm>
            <a:off x="6163691" y="3609225"/>
            <a:ext cx="631352"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41%</a:t>
            </a:r>
          </a:p>
        </p:txBody>
      </p:sp>
      <p:cxnSp>
        <p:nvCxnSpPr>
          <p:cNvPr id="16" name="Straight Connector 15">
            <a:extLst>
              <a:ext uri="{FF2B5EF4-FFF2-40B4-BE49-F238E27FC236}">
                <a16:creationId xmlns:a16="http://schemas.microsoft.com/office/drawing/2014/main" id="{8F39F929-0B33-ED5D-BA95-E9546A9CDCF0}"/>
              </a:ext>
            </a:extLst>
          </p:cNvPr>
          <p:cNvCxnSpPr>
            <a:cxnSpLocks/>
          </p:cNvCxnSpPr>
          <p:nvPr/>
        </p:nvCxnSpPr>
        <p:spPr>
          <a:xfrm flipV="1">
            <a:off x="5496979" y="2811858"/>
            <a:ext cx="0" cy="24834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05806788-71EA-6694-46C0-9EDD867800E8}"/>
              </a:ext>
            </a:extLst>
          </p:cNvPr>
          <p:cNvSpPr/>
          <p:nvPr/>
        </p:nvSpPr>
        <p:spPr>
          <a:xfrm>
            <a:off x="-297148" y="2765743"/>
            <a:ext cx="574414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Υψηλό κόστος υλοποίησης</a:t>
            </a:r>
          </a:p>
        </p:txBody>
      </p:sp>
      <p:sp>
        <p:nvSpPr>
          <p:cNvPr id="34" name="Rounded Rectangle 37">
            <a:extLst>
              <a:ext uri="{FF2B5EF4-FFF2-40B4-BE49-F238E27FC236}">
                <a16:creationId xmlns:a16="http://schemas.microsoft.com/office/drawing/2014/main" id="{F20F3748-DF9D-E2C2-EEC5-7DF0CC2DF7AF}"/>
              </a:ext>
            </a:extLst>
          </p:cNvPr>
          <p:cNvSpPr/>
          <p:nvPr/>
        </p:nvSpPr>
        <p:spPr>
          <a:xfrm rot="5400000">
            <a:off x="7717998" y="1936563"/>
            <a:ext cx="277001" cy="45291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37" name="Rounded Rectangle 37">
            <a:extLst>
              <a:ext uri="{FF2B5EF4-FFF2-40B4-BE49-F238E27FC236}">
                <a16:creationId xmlns:a16="http://schemas.microsoft.com/office/drawing/2014/main" id="{A1366AB7-9120-5BE4-5AFF-6FA5E08FC099}"/>
              </a:ext>
            </a:extLst>
          </p:cNvPr>
          <p:cNvSpPr/>
          <p:nvPr/>
        </p:nvSpPr>
        <p:spPr>
          <a:xfrm rot="16200000" flipH="1">
            <a:off x="6291667" y="3370437"/>
            <a:ext cx="277003" cy="1660611"/>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38" name="Rectangle 55">
            <a:extLst>
              <a:ext uri="{FF2B5EF4-FFF2-40B4-BE49-F238E27FC236}">
                <a16:creationId xmlns:a16="http://schemas.microsoft.com/office/drawing/2014/main" id="{64D94873-DD1C-68B6-57ED-524610A55FBD}"/>
              </a:ext>
            </a:extLst>
          </p:cNvPr>
          <p:cNvSpPr/>
          <p:nvPr/>
        </p:nvSpPr>
        <p:spPr>
          <a:xfrm>
            <a:off x="6039605" y="4072749"/>
            <a:ext cx="63135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38</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42" name="Rounded Rectangle 37">
            <a:extLst>
              <a:ext uri="{FF2B5EF4-FFF2-40B4-BE49-F238E27FC236}">
                <a16:creationId xmlns:a16="http://schemas.microsoft.com/office/drawing/2014/main" id="{930F1C15-FCF9-584B-4D62-19B43EE64352}"/>
              </a:ext>
            </a:extLst>
          </p:cNvPr>
          <p:cNvSpPr/>
          <p:nvPr/>
        </p:nvSpPr>
        <p:spPr>
          <a:xfrm rot="5400000">
            <a:off x="7722457" y="2828735"/>
            <a:ext cx="277001" cy="45291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43" name="Rounded Rectangle 37">
            <a:extLst>
              <a:ext uri="{FF2B5EF4-FFF2-40B4-BE49-F238E27FC236}">
                <a16:creationId xmlns:a16="http://schemas.microsoft.com/office/drawing/2014/main" id="{59613EDD-3E42-9CC8-F5B2-9D273462D1C9}"/>
              </a:ext>
            </a:extLst>
          </p:cNvPr>
          <p:cNvSpPr/>
          <p:nvPr/>
        </p:nvSpPr>
        <p:spPr>
          <a:xfrm rot="16200000" flipH="1">
            <a:off x="5634639" y="4921083"/>
            <a:ext cx="286793" cy="352722"/>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44" name="Rectangle 55">
            <a:extLst>
              <a:ext uri="{FF2B5EF4-FFF2-40B4-BE49-F238E27FC236}">
                <a16:creationId xmlns:a16="http://schemas.microsoft.com/office/drawing/2014/main" id="{3E416A27-8293-2917-AEBC-DFA3D5BF621B}"/>
              </a:ext>
            </a:extLst>
          </p:cNvPr>
          <p:cNvSpPr/>
          <p:nvPr/>
        </p:nvSpPr>
        <p:spPr>
          <a:xfrm>
            <a:off x="5554106" y="4941019"/>
            <a:ext cx="515712"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46" name="Rectangle 45">
            <a:extLst>
              <a:ext uri="{FF2B5EF4-FFF2-40B4-BE49-F238E27FC236}">
                <a16:creationId xmlns:a16="http://schemas.microsoft.com/office/drawing/2014/main" id="{6FFC6027-F2E6-7C21-36A3-1241C45178A9}"/>
              </a:ext>
            </a:extLst>
          </p:cNvPr>
          <p:cNvSpPr/>
          <p:nvPr/>
        </p:nvSpPr>
        <p:spPr>
          <a:xfrm>
            <a:off x="-288419" y="4004963"/>
            <a:ext cx="574414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Αντίσταση στην αλλαγή από τους ίδιους τους εργαζομένους</a:t>
            </a:r>
            <a:endParaRPr kumimoji="0" lang="el-GR" sz="11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20D9EA01-C3C1-8437-D300-7C2F07F9D247}"/>
              </a:ext>
            </a:extLst>
          </p:cNvPr>
          <p:cNvSpPr/>
          <p:nvPr/>
        </p:nvSpPr>
        <p:spPr>
          <a:xfrm>
            <a:off x="-305837" y="3173035"/>
            <a:ext cx="574414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Έλλειψη εξειδικευμένης γνώσης και εκπαίδευσης για τις δράσεις ESG</a:t>
            </a:r>
          </a:p>
        </p:txBody>
      </p:sp>
      <p:sp>
        <p:nvSpPr>
          <p:cNvPr id="49" name="Rectangle 48">
            <a:extLst>
              <a:ext uri="{FF2B5EF4-FFF2-40B4-BE49-F238E27FC236}">
                <a16:creationId xmlns:a16="http://schemas.microsoft.com/office/drawing/2014/main" id="{1A57B87A-053F-C6F8-91CB-C0C7E6C96AF6}"/>
              </a:ext>
            </a:extLst>
          </p:cNvPr>
          <p:cNvSpPr/>
          <p:nvPr/>
        </p:nvSpPr>
        <p:spPr>
          <a:xfrm>
            <a:off x="-288418" y="3577710"/>
            <a:ext cx="574414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Περιορισμοί στις υποδομές και την τεχνολογία</a:t>
            </a:r>
          </a:p>
        </p:txBody>
      </p:sp>
      <p:sp>
        <p:nvSpPr>
          <p:cNvPr id="53" name="Rectangle 52">
            <a:extLst>
              <a:ext uri="{FF2B5EF4-FFF2-40B4-BE49-F238E27FC236}">
                <a16:creationId xmlns:a16="http://schemas.microsoft.com/office/drawing/2014/main" id="{113EB4D3-F092-800D-71F1-FD5554253073}"/>
              </a:ext>
            </a:extLst>
          </p:cNvPr>
          <p:cNvSpPr/>
          <p:nvPr/>
        </p:nvSpPr>
        <p:spPr>
          <a:xfrm>
            <a:off x="-305837" y="4891307"/>
            <a:ext cx="574414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Άλλο</a:t>
            </a:r>
          </a:p>
        </p:txBody>
      </p:sp>
      <p:sp>
        <p:nvSpPr>
          <p:cNvPr id="31" name="Rounded Rectangle 37">
            <a:extLst>
              <a:ext uri="{FF2B5EF4-FFF2-40B4-BE49-F238E27FC236}">
                <a16:creationId xmlns:a16="http://schemas.microsoft.com/office/drawing/2014/main" id="{53D11E29-DFB3-B813-2EFD-FFB68E018D55}"/>
              </a:ext>
            </a:extLst>
          </p:cNvPr>
          <p:cNvSpPr/>
          <p:nvPr/>
        </p:nvSpPr>
        <p:spPr>
          <a:xfrm rot="5400000">
            <a:off x="7717997" y="2386683"/>
            <a:ext cx="277001" cy="45291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41" name="Rounded Rectangle 37">
            <a:extLst>
              <a:ext uri="{FF2B5EF4-FFF2-40B4-BE49-F238E27FC236}">
                <a16:creationId xmlns:a16="http://schemas.microsoft.com/office/drawing/2014/main" id="{7843357B-1D13-1FEC-5F91-CE41263B896C}"/>
              </a:ext>
            </a:extLst>
          </p:cNvPr>
          <p:cNvSpPr/>
          <p:nvPr/>
        </p:nvSpPr>
        <p:spPr>
          <a:xfrm rot="16200000" flipH="1">
            <a:off x="5838557" y="4270654"/>
            <a:ext cx="286793" cy="769478"/>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45" name="Rectangle 55">
            <a:extLst>
              <a:ext uri="{FF2B5EF4-FFF2-40B4-BE49-F238E27FC236}">
                <a16:creationId xmlns:a16="http://schemas.microsoft.com/office/drawing/2014/main" id="{1AF017BF-934F-BC25-C382-539227C7B16D}"/>
              </a:ext>
            </a:extLst>
          </p:cNvPr>
          <p:cNvSpPr/>
          <p:nvPr/>
        </p:nvSpPr>
        <p:spPr>
          <a:xfrm>
            <a:off x="5680632" y="4518821"/>
            <a:ext cx="631352"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17%</a:t>
            </a:r>
          </a:p>
        </p:txBody>
      </p:sp>
      <p:sp>
        <p:nvSpPr>
          <p:cNvPr id="54" name="Rectangle 53">
            <a:extLst>
              <a:ext uri="{FF2B5EF4-FFF2-40B4-BE49-F238E27FC236}">
                <a16:creationId xmlns:a16="http://schemas.microsoft.com/office/drawing/2014/main" id="{EE6DAD03-5832-E7BC-A021-FFAB48730654}"/>
              </a:ext>
            </a:extLst>
          </p:cNvPr>
          <p:cNvSpPr/>
          <p:nvPr/>
        </p:nvSpPr>
        <p:spPr>
          <a:xfrm>
            <a:off x="-305877" y="4432927"/>
            <a:ext cx="574414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Έλλειψη υποστήριξης από τη διοίκηση (έλλειψη εταιρικής κουλτούρας ESG)</a:t>
            </a:r>
            <a:endParaRPr kumimoji="0" lang="el-GR" sz="1100" b="1" i="0" u="none" strike="noStrike" kern="1200" cap="none" spc="0" normalizeH="0" baseline="30000" noProof="0" dirty="0">
              <a:ln>
                <a:noFill/>
              </a:ln>
              <a:solidFill>
                <a:prstClr val="black"/>
              </a:solidFill>
              <a:effectLst/>
              <a:uLnTx/>
              <a:uFillTx/>
              <a:latin typeface="Calibri"/>
              <a:ea typeface="+mn-ea"/>
              <a:cs typeface="+mn-cs"/>
            </a:endParaRPr>
          </a:p>
        </p:txBody>
      </p:sp>
      <p:grpSp>
        <p:nvGrpSpPr>
          <p:cNvPr id="57" name="Group 56">
            <a:extLst>
              <a:ext uri="{FF2B5EF4-FFF2-40B4-BE49-F238E27FC236}">
                <a16:creationId xmlns:a16="http://schemas.microsoft.com/office/drawing/2014/main" id="{7AC7E543-4DF1-44C6-B78B-9A295B11C2BB}"/>
              </a:ext>
            </a:extLst>
          </p:cNvPr>
          <p:cNvGrpSpPr/>
          <p:nvPr/>
        </p:nvGrpSpPr>
        <p:grpSpPr>
          <a:xfrm>
            <a:off x="5596402" y="5311095"/>
            <a:ext cx="4926219" cy="261346"/>
            <a:chOff x="7440354" y="2751090"/>
            <a:chExt cx="3832058" cy="261346"/>
          </a:xfrm>
        </p:grpSpPr>
        <p:sp>
          <p:nvSpPr>
            <p:cNvPr id="58" name="Rectangle 54">
              <a:extLst>
                <a:ext uri="{FF2B5EF4-FFF2-40B4-BE49-F238E27FC236}">
                  <a16:creationId xmlns:a16="http://schemas.microsoft.com/office/drawing/2014/main" id="{5370037F-5D70-DB6B-40D8-06A5FA69C868}"/>
                </a:ext>
              </a:extLst>
            </p:cNvPr>
            <p:cNvSpPr/>
            <p:nvPr/>
          </p:nvSpPr>
          <p:spPr>
            <a:xfrm>
              <a:off x="9408368" y="2752892"/>
              <a:ext cx="460334" cy="253146"/>
            </a:xfrm>
            <a:prstGeom prst="rect">
              <a:avLst/>
            </a:prstGeom>
          </p:spPr>
          <p:txBody>
            <a:bodyPr wrap="square">
              <a:spAutoFit/>
            </a:bodyPr>
            <a:lstStyle/>
            <a:p>
              <a:pPr defTabSz="1219170">
                <a:lnSpc>
                  <a:spcPct val="95000"/>
                </a:lnSpc>
              </a:pPr>
              <a:r>
                <a:rPr lang="el-GR" sz="1050" b="1" dirty="0"/>
                <a:t>60</a:t>
              </a:r>
              <a:r>
                <a:rPr lang="en-US" sz="1050" b="1" dirty="0"/>
                <a:t>%</a:t>
              </a:r>
            </a:p>
          </p:txBody>
        </p:sp>
        <p:sp>
          <p:nvSpPr>
            <p:cNvPr id="59" name="Rectangle 54">
              <a:extLst>
                <a:ext uri="{FF2B5EF4-FFF2-40B4-BE49-F238E27FC236}">
                  <a16:creationId xmlns:a16="http://schemas.microsoft.com/office/drawing/2014/main" id="{9D538280-4DFA-7984-7DF8-58B0099F1CF1}"/>
                </a:ext>
              </a:extLst>
            </p:cNvPr>
            <p:cNvSpPr/>
            <p:nvPr/>
          </p:nvSpPr>
          <p:spPr>
            <a:xfrm>
              <a:off x="9048328" y="2759290"/>
              <a:ext cx="480527" cy="253146"/>
            </a:xfrm>
            <a:prstGeom prst="rect">
              <a:avLst/>
            </a:prstGeom>
          </p:spPr>
          <p:txBody>
            <a:bodyPr wrap="square">
              <a:spAutoFit/>
            </a:bodyPr>
            <a:lstStyle/>
            <a:p>
              <a:pPr defTabSz="1219170">
                <a:lnSpc>
                  <a:spcPct val="95000"/>
                </a:lnSpc>
              </a:pPr>
              <a:r>
                <a:rPr lang="el-GR" sz="1050" b="1" dirty="0"/>
                <a:t>50</a:t>
              </a:r>
              <a:r>
                <a:rPr lang="en-US" sz="1050" b="1" dirty="0"/>
                <a:t>%</a:t>
              </a:r>
            </a:p>
          </p:txBody>
        </p:sp>
        <p:sp>
          <p:nvSpPr>
            <p:cNvPr id="60" name="Rectangle 54">
              <a:extLst>
                <a:ext uri="{FF2B5EF4-FFF2-40B4-BE49-F238E27FC236}">
                  <a16:creationId xmlns:a16="http://schemas.microsoft.com/office/drawing/2014/main" id="{EA634C8D-C9BA-8200-D22D-02762E659A62}"/>
                </a:ext>
              </a:extLst>
            </p:cNvPr>
            <p:cNvSpPr/>
            <p:nvPr/>
          </p:nvSpPr>
          <p:spPr>
            <a:xfrm>
              <a:off x="8688288" y="2753931"/>
              <a:ext cx="467282" cy="253146"/>
            </a:xfrm>
            <a:prstGeom prst="rect">
              <a:avLst/>
            </a:prstGeom>
          </p:spPr>
          <p:txBody>
            <a:bodyPr wrap="square">
              <a:spAutoFit/>
            </a:bodyPr>
            <a:lstStyle/>
            <a:p>
              <a:pPr defTabSz="1219170">
                <a:lnSpc>
                  <a:spcPct val="95000"/>
                </a:lnSpc>
              </a:pPr>
              <a:r>
                <a:rPr lang="el-GR" sz="1050" b="1" dirty="0"/>
                <a:t>40</a:t>
              </a:r>
              <a:r>
                <a:rPr lang="en-US" sz="1050" b="1" dirty="0"/>
                <a:t>%</a:t>
              </a:r>
            </a:p>
          </p:txBody>
        </p:sp>
        <p:sp>
          <p:nvSpPr>
            <p:cNvPr id="61" name="Rectangle 54">
              <a:extLst>
                <a:ext uri="{FF2B5EF4-FFF2-40B4-BE49-F238E27FC236}">
                  <a16:creationId xmlns:a16="http://schemas.microsoft.com/office/drawing/2014/main" id="{FD5C5CF6-9A70-9F94-56E4-AF3BDFAB59AE}"/>
                </a:ext>
              </a:extLst>
            </p:cNvPr>
            <p:cNvSpPr/>
            <p:nvPr/>
          </p:nvSpPr>
          <p:spPr>
            <a:xfrm>
              <a:off x="8356246" y="2752615"/>
              <a:ext cx="461681" cy="253146"/>
            </a:xfrm>
            <a:prstGeom prst="rect">
              <a:avLst/>
            </a:prstGeom>
          </p:spPr>
          <p:txBody>
            <a:bodyPr wrap="square">
              <a:spAutoFit/>
            </a:bodyPr>
            <a:lstStyle/>
            <a:p>
              <a:pPr defTabSz="1219170">
                <a:lnSpc>
                  <a:spcPct val="95000"/>
                </a:lnSpc>
              </a:pPr>
              <a:r>
                <a:rPr lang="el-GR" sz="1050" b="1" dirty="0"/>
                <a:t>30</a:t>
              </a:r>
              <a:r>
                <a:rPr lang="en-US" sz="1050" b="1" dirty="0"/>
                <a:t>%</a:t>
              </a:r>
            </a:p>
          </p:txBody>
        </p:sp>
        <p:sp>
          <p:nvSpPr>
            <p:cNvPr id="62" name="Rectangle 54">
              <a:extLst>
                <a:ext uri="{FF2B5EF4-FFF2-40B4-BE49-F238E27FC236}">
                  <a16:creationId xmlns:a16="http://schemas.microsoft.com/office/drawing/2014/main" id="{F7BDCD3A-C64F-A13D-5ACB-0008B66BE92B}"/>
                </a:ext>
              </a:extLst>
            </p:cNvPr>
            <p:cNvSpPr/>
            <p:nvPr/>
          </p:nvSpPr>
          <p:spPr>
            <a:xfrm>
              <a:off x="7706031" y="2751977"/>
              <a:ext cx="461681" cy="253146"/>
            </a:xfrm>
            <a:prstGeom prst="rect">
              <a:avLst/>
            </a:prstGeom>
          </p:spPr>
          <p:txBody>
            <a:bodyPr wrap="square">
              <a:spAutoFit/>
            </a:bodyPr>
            <a:lstStyle/>
            <a:p>
              <a:pPr defTabSz="1219170">
                <a:lnSpc>
                  <a:spcPct val="95000"/>
                </a:lnSpc>
              </a:pPr>
              <a:r>
                <a:rPr lang="el-GR" sz="1050" b="1" dirty="0"/>
                <a:t>10</a:t>
              </a:r>
              <a:r>
                <a:rPr lang="en-US" sz="1050" b="1" dirty="0"/>
                <a:t>%</a:t>
              </a:r>
            </a:p>
          </p:txBody>
        </p:sp>
        <p:sp>
          <p:nvSpPr>
            <p:cNvPr id="63" name="Rectangle 54">
              <a:extLst>
                <a:ext uri="{FF2B5EF4-FFF2-40B4-BE49-F238E27FC236}">
                  <a16:creationId xmlns:a16="http://schemas.microsoft.com/office/drawing/2014/main" id="{8DA8A2B2-7F6D-030D-3C28-3367A8F90DD1}"/>
                </a:ext>
              </a:extLst>
            </p:cNvPr>
            <p:cNvSpPr/>
            <p:nvPr/>
          </p:nvSpPr>
          <p:spPr>
            <a:xfrm>
              <a:off x="8048108" y="2758055"/>
              <a:ext cx="455272" cy="253146"/>
            </a:xfrm>
            <a:prstGeom prst="rect">
              <a:avLst/>
            </a:prstGeom>
          </p:spPr>
          <p:txBody>
            <a:bodyPr wrap="square">
              <a:spAutoFit/>
            </a:bodyPr>
            <a:lstStyle/>
            <a:p>
              <a:pPr defTabSz="1219170">
                <a:lnSpc>
                  <a:spcPct val="95000"/>
                </a:lnSpc>
              </a:pPr>
              <a:r>
                <a:rPr lang="el-GR" sz="1050" b="1" dirty="0"/>
                <a:t>20</a:t>
              </a:r>
              <a:r>
                <a:rPr lang="en-US" sz="1050" b="1" dirty="0"/>
                <a:t>%</a:t>
              </a:r>
            </a:p>
          </p:txBody>
        </p:sp>
        <p:sp>
          <p:nvSpPr>
            <p:cNvPr id="64" name="Rectangle 54">
              <a:extLst>
                <a:ext uri="{FF2B5EF4-FFF2-40B4-BE49-F238E27FC236}">
                  <a16:creationId xmlns:a16="http://schemas.microsoft.com/office/drawing/2014/main" id="{14413C7F-A003-8858-B8F7-A10081D6A951}"/>
                </a:ext>
              </a:extLst>
            </p:cNvPr>
            <p:cNvSpPr/>
            <p:nvPr/>
          </p:nvSpPr>
          <p:spPr>
            <a:xfrm>
              <a:off x="7440354" y="2754164"/>
              <a:ext cx="396260" cy="253146"/>
            </a:xfrm>
            <a:prstGeom prst="rect">
              <a:avLst/>
            </a:prstGeom>
          </p:spPr>
          <p:txBody>
            <a:bodyPr wrap="square">
              <a:spAutoFit/>
            </a:bodyPr>
            <a:lstStyle/>
            <a:p>
              <a:pPr defTabSz="1219170">
                <a:lnSpc>
                  <a:spcPct val="95000"/>
                </a:lnSpc>
              </a:pPr>
              <a:r>
                <a:rPr lang="el-GR" sz="1050" b="1" dirty="0"/>
                <a:t>0</a:t>
              </a:r>
              <a:r>
                <a:rPr lang="en-US" sz="1050" b="1" dirty="0"/>
                <a:t>%</a:t>
              </a:r>
            </a:p>
          </p:txBody>
        </p:sp>
        <p:sp>
          <p:nvSpPr>
            <p:cNvPr id="65" name="Rectangle 54">
              <a:extLst>
                <a:ext uri="{FF2B5EF4-FFF2-40B4-BE49-F238E27FC236}">
                  <a16:creationId xmlns:a16="http://schemas.microsoft.com/office/drawing/2014/main" id="{32E25A94-8E41-EDEF-FE6C-2A250FC4F20C}"/>
                </a:ext>
              </a:extLst>
            </p:cNvPr>
            <p:cNvSpPr/>
            <p:nvPr/>
          </p:nvSpPr>
          <p:spPr>
            <a:xfrm>
              <a:off x="9740122" y="2757522"/>
              <a:ext cx="460334" cy="253146"/>
            </a:xfrm>
            <a:prstGeom prst="rect">
              <a:avLst/>
            </a:prstGeom>
          </p:spPr>
          <p:txBody>
            <a:bodyPr wrap="square">
              <a:spAutoFit/>
            </a:bodyPr>
            <a:lstStyle/>
            <a:p>
              <a:pPr defTabSz="1219170">
                <a:lnSpc>
                  <a:spcPct val="95000"/>
                </a:lnSpc>
              </a:pPr>
              <a:r>
                <a:rPr lang="el-GR" sz="1050" b="1" dirty="0"/>
                <a:t>70</a:t>
              </a:r>
              <a:r>
                <a:rPr lang="en-US" sz="1050" b="1" dirty="0"/>
                <a:t>%</a:t>
              </a:r>
            </a:p>
          </p:txBody>
        </p:sp>
        <p:sp>
          <p:nvSpPr>
            <p:cNvPr id="66" name="Rectangle 54">
              <a:extLst>
                <a:ext uri="{FF2B5EF4-FFF2-40B4-BE49-F238E27FC236}">
                  <a16:creationId xmlns:a16="http://schemas.microsoft.com/office/drawing/2014/main" id="{36FCD264-CCEA-5BDA-979A-4D2EF31247C6}"/>
                </a:ext>
              </a:extLst>
            </p:cNvPr>
            <p:cNvSpPr/>
            <p:nvPr/>
          </p:nvSpPr>
          <p:spPr>
            <a:xfrm>
              <a:off x="10089802" y="2757416"/>
              <a:ext cx="460334" cy="253146"/>
            </a:xfrm>
            <a:prstGeom prst="rect">
              <a:avLst/>
            </a:prstGeom>
          </p:spPr>
          <p:txBody>
            <a:bodyPr wrap="square">
              <a:spAutoFit/>
            </a:bodyPr>
            <a:lstStyle/>
            <a:p>
              <a:pPr defTabSz="1219170">
                <a:lnSpc>
                  <a:spcPct val="95000"/>
                </a:lnSpc>
              </a:pPr>
              <a:r>
                <a:rPr lang="el-GR" sz="1050" b="1" dirty="0"/>
                <a:t>80</a:t>
              </a:r>
              <a:r>
                <a:rPr lang="en-US" sz="1050" b="1" dirty="0"/>
                <a:t>%</a:t>
              </a:r>
            </a:p>
          </p:txBody>
        </p:sp>
        <p:sp>
          <p:nvSpPr>
            <p:cNvPr id="67" name="Rectangle 54">
              <a:extLst>
                <a:ext uri="{FF2B5EF4-FFF2-40B4-BE49-F238E27FC236}">
                  <a16:creationId xmlns:a16="http://schemas.microsoft.com/office/drawing/2014/main" id="{87BDD9E8-F1CB-FA27-8EBC-F5657FE9A49C}"/>
                </a:ext>
              </a:extLst>
            </p:cNvPr>
            <p:cNvSpPr/>
            <p:nvPr/>
          </p:nvSpPr>
          <p:spPr>
            <a:xfrm>
              <a:off x="10410685" y="2753094"/>
              <a:ext cx="460334" cy="253146"/>
            </a:xfrm>
            <a:prstGeom prst="rect">
              <a:avLst/>
            </a:prstGeom>
          </p:spPr>
          <p:txBody>
            <a:bodyPr wrap="square">
              <a:spAutoFit/>
            </a:bodyPr>
            <a:lstStyle/>
            <a:p>
              <a:pPr defTabSz="1219170">
                <a:lnSpc>
                  <a:spcPct val="95000"/>
                </a:lnSpc>
              </a:pPr>
              <a:r>
                <a:rPr lang="el-GR" sz="1050" b="1" dirty="0"/>
                <a:t>90</a:t>
              </a:r>
              <a:r>
                <a:rPr lang="en-US" sz="1050" b="1" dirty="0"/>
                <a:t>%</a:t>
              </a:r>
            </a:p>
          </p:txBody>
        </p:sp>
        <p:sp>
          <p:nvSpPr>
            <p:cNvPr id="68" name="Rectangle 54">
              <a:extLst>
                <a:ext uri="{FF2B5EF4-FFF2-40B4-BE49-F238E27FC236}">
                  <a16:creationId xmlns:a16="http://schemas.microsoft.com/office/drawing/2014/main" id="{495BC8AA-249D-3D6F-EB5C-2E199895BA25}"/>
                </a:ext>
              </a:extLst>
            </p:cNvPr>
            <p:cNvSpPr/>
            <p:nvPr/>
          </p:nvSpPr>
          <p:spPr>
            <a:xfrm>
              <a:off x="10706338" y="2751090"/>
              <a:ext cx="566074" cy="245837"/>
            </a:xfrm>
            <a:prstGeom prst="rect">
              <a:avLst/>
            </a:prstGeom>
          </p:spPr>
          <p:txBody>
            <a:bodyPr wrap="square">
              <a:spAutoFit/>
            </a:bodyPr>
            <a:lstStyle/>
            <a:p>
              <a:pPr defTabSz="1219170">
                <a:lnSpc>
                  <a:spcPct val="95000"/>
                </a:lnSpc>
              </a:pPr>
              <a:r>
                <a:rPr lang="el-GR" sz="1050" b="1" dirty="0"/>
                <a:t>100</a:t>
              </a:r>
              <a:r>
                <a:rPr lang="en-US" sz="1050" b="1" dirty="0"/>
                <a:t>%</a:t>
              </a:r>
            </a:p>
          </p:txBody>
        </p:sp>
      </p:grpSp>
    </p:spTree>
    <p:extLst>
      <p:ext uri="{BB962C8B-B14F-4D97-AF65-F5344CB8AC3E}">
        <p14:creationId xmlns:p14="http://schemas.microsoft.com/office/powerpoint/2010/main" val="88273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FE9C2-0156-3258-80A4-E5DA3B805B08}"/>
            </a:ext>
          </a:extLst>
        </p:cNvPr>
        <p:cNvGrpSpPr/>
        <p:nvPr/>
      </p:nvGrpSpPr>
      <p:grpSpPr>
        <a:xfrm>
          <a:off x="0" y="0"/>
          <a:ext cx="0" cy="0"/>
          <a:chOff x="0" y="0"/>
          <a:chExt cx="0" cy="0"/>
        </a:xfrm>
      </p:grpSpPr>
      <p:sp>
        <p:nvSpPr>
          <p:cNvPr id="76" name="TextBox 75">
            <a:extLst>
              <a:ext uri="{FF2B5EF4-FFF2-40B4-BE49-F238E27FC236}">
                <a16:creationId xmlns:a16="http://schemas.microsoft.com/office/drawing/2014/main" id="{F2ABEB26-25EF-64EE-DDE3-CFDA865E76D9}"/>
              </a:ext>
            </a:extLst>
          </p:cNvPr>
          <p:cNvSpPr txBox="1"/>
          <p:nvPr/>
        </p:nvSpPr>
        <p:spPr>
          <a:xfrm>
            <a:off x="95674" y="65998"/>
            <a:ext cx="12000652" cy="1200329"/>
          </a:xfrm>
          <a:prstGeom prst="rect">
            <a:avLst/>
          </a:prstGeom>
          <a:noFill/>
        </p:spPr>
        <p:txBody>
          <a:bodyPr wrap="square" rtlCol="0">
            <a:spAutoFit/>
          </a:bodyPr>
          <a:lstStyle/>
          <a:p>
            <a:pPr lvl="0" algn="r">
              <a:defRPr/>
            </a:pPr>
            <a:r>
              <a:rPr lang="el-GR" b="1" kern="0" dirty="0">
                <a:solidFill>
                  <a:prstClr val="black"/>
                </a:solidFill>
              </a:rPr>
              <a:t>Οι </a:t>
            </a:r>
            <a:r>
              <a:rPr lang="en-US" b="1" kern="0" dirty="0">
                <a:solidFill>
                  <a:prstClr val="black"/>
                </a:solidFill>
              </a:rPr>
              <a:t>top 3</a:t>
            </a:r>
            <a:r>
              <a:rPr lang="el-GR" b="1" kern="0" dirty="0">
                <a:solidFill>
                  <a:prstClr val="black"/>
                </a:solidFill>
              </a:rPr>
              <a:t> κύριες προκλήσεις που αντιμετωπίζουν οι εταιρείες κατά την εφαρμογή των πρακτικών ESG στις λειτουργίες της εφοδιαστικής της αλυσίδας αφορούν το υψηλό κόστος αρχικής επένδυσης (</a:t>
            </a:r>
            <a:r>
              <a:rPr lang="en-US" b="1" kern="0" dirty="0" err="1">
                <a:solidFill>
                  <a:prstClr val="black"/>
                </a:solidFill>
              </a:rPr>
              <a:t>CapEx</a:t>
            </a:r>
            <a:r>
              <a:rPr lang="en-US" b="1" kern="0" dirty="0">
                <a:solidFill>
                  <a:prstClr val="black"/>
                </a:solidFill>
              </a:rPr>
              <a:t>), </a:t>
            </a:r>
            <a:r>
              <a:rPr lang="el-GR" b="1" kern="0" dirty="0">
                <a:solidFill>
                  <a:prstClr val="black"/>
                </a:solidFill>
              </a:rPr>
              <a:t>την περιορισμένη διαθεσιμότητα συνεργατών που να συμμορφώνονται με τις αρχές </a:t>
            </a:r>
            <a:r>
              <a:rPr lang="en-US" b="1" kern="0" dirty="0">
                <a:solidFill>
                  <a:prstClr val="black"/>
                </a:solidFill>
              </a:rPr>
              <a:t>ESG</a:t>
            </a:r>
            <a:r>
              <a:rPr lang="el-GR" b="1" kern="0" dirty="0">
                <a:solidFill>
                  <a:prstClr val="black"/>
                </a:solidFill>
              </a:rPr>
              <a:t>, καθώς και την πολυπλοκότητα των κανονιστικών ρυθμίσεων συμμόρφωσης</a:t>
            </a:r>
          </a:p>
        </p:txBody>
      </p:sp>
      <p:sp>
        <p:nvSpPr>
          <p:cNvPr id="3" name="Slide Number Placeholder 1">
            <a:extLst>
              <a:ext uri="{FF2B5EF4-FFF2-40B4-BE49-F238E27FC236}">
                <a16:creationId xmlns:a16="http://schemas.microsoft.com/office/drawing/2014/main" id="{6910A6A5-325A-88A0-3C0E-9595A5BD219F}"/>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12</a:t>
            </a:fld>
            <a:endParaRPr lang="en-US" dirty="0">
              <a:solidFill>
                <a:prstClr val="black">
                  <a:tint val="75000"/>
                </a:prstClr>
              </a:solidFill>
            </a:endParaRPr>
          </a:p>
        </p:txBody>
      </p:sp>
      <p:sp>
        <p:nvSpPr>
          <p:cNvPr id="18" name="Pentagon 1">
            <a:extLst>
              <a:ext uri="{FF2B5EF4-FFF2-40B4-BE49-F238E27FC236}">
                <a16:creationId xmlns:a16="http://schemas.microsoft.com/office/drawing/2014/main" id="{164214E8-F98E-80D3-8B91-59568731029F}"/>
              </a:ext>
            </a:extLst>
          </p:cNvPr>
          <p:cNvSpPr/>
          <p:nvPr/>
        </p:nvSpPr>
        <p:spPr>
          <a:xfrm>
            <a:off x="1966107" y="2443938"/>
            <a:ext cx="864096" cy="441111"/>
          </a:xfrm>
          <a:prstGeom prst="homePlate">
            <a:avLst/>
          </a:prstGeom>
          <a:solidFill>
            <a:srgbClr val="1F5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19" name="Pentagon 1">
            <a:extLst>
              <a:ext uri="{FF2B5EF4-FFF2-40B4-BE49-F238E27FC236}">
                <a16:creationId xmlns:a16="http://schemas.microsoft.com/office/drawing/2014/main" id="{12CAA02E-2D52-CE7C-9420-061611B1966C}"/>
              </a:ext>
            </a:extLst>
          </p:cNvPr>
          <p:cNvSpPr/>
          <p:nvPr/>
        </p:nvSpPr>
        <p:spPr>
          <a:xfrm>
            <a:off x="1966107" y="2929962"/>
            <a:ext cx="864096" cy="441111"/>
          </a:xfrm>
          <a:prstGeom prst="homePlate">
            <a:avLst/>
          </a:prstGeom>
          <a:solidFill>
            <a:srgbClr val="3C7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20" name="Pentagon 1">
            <a:extLst>
              <a:ext uri="{FF2B5EF4-FFF2-40B4-BE49-F238E27FC236}">
                <a16:creationId xmlns:a16="http://schemas.microsoft.com/office/drawing/2014/main" id="{C69B237A-0A5A-00AD-BC65-48598D920819}"/>
              </a:ext>
            </a:extLst>
          </p:cNvPr>
          <p:cNvSpPr/>
          <p:nvPr/>
        </p:nvSpPr>
        <p:spPr>
          <a:xfrm>
            <a:off x="1966107" y="3433595"/>
            <a:ext cx="864096" cy="441111"/>
          </a:xfrm>
          <a:prstGeom prst="homePlate">
            <a:avLst/>
          </a:prstGeom>
          <a:solidFill>
            <a:srgbClr val="50A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21" name="Pentagon 1">
            <a:extLst>
              <a:ext uri="{FF2B5EF4-FFF2-40B4-BE49-F238E27FC236}">
                <a16:creationId xmlns:a16="http://schemas.microsoft.com/office/drawing/2014/main" id="{8F48A678-4FF4-1C0F-B906-A5D3B4E080D5}"/>
              </a:ext>
            </a:extLst>
          </p:cNvPr>
          <p:cNvSpPr/>
          <p:nvPr/>
        </p:nvSpPr>
        <p:spPr>
          <a:xfrm>
            <a:off x="1966108" y="3937228"/>
            <a:ext cx="864096" cy="441111"/>
          </a:xfrm>
          <a:prstGeom prst="homePlate">
            <a:avLst/>
          </a:prstGeom>
          <a:solidFill>
            <a:srgbClr val="8AC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22" name="Pentagon 1">
            <a:extLst>
              <a:ext uri="{FF2B5EF4-FFF2-40B4-BE49-F238E27FC236}">
                <a16:creationId xmlns:a16="http://schemas.microsoft.com/office/drawing/2014/main" id="{3B8042F4-D974-EB9E-6D54-D1C876DDDF7F}"/>
              </a:ext>
            </a:extLst>
          </p:cNvPr>
          <p:cNvSpPr/>
          <p:nvPr/>
        </p:nvSpPr>
        <p:spPr>
          <a:xfrm>
            <a:off x="1966109" y="4445631"/>
            <a:ext cx="864096" cy="441111"/>
          </a:xfrm>
          <a:prstGeom prst="homePlate">
            <a:avLst/>
          </a:prstGeom>
          <a:solidFill>
            <a:srgbClr val="B1D87E">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23" name="Pentagon 1">
            <a:extLst>
              <a:ext uri="{FF2B5EF4-FFF2-40B4-BE49-F238E27FC236}">
                <a16:creationId xmlns:a16="http://schemas.microsoft.com/office/drawing/2014/main" id="{B46D6898-CC29-5D6C-86B7-BC102864401A}"/>
              </a:ext>
            </a:extLst>
          </p:cNvPr>
          <p:cNvSpPr/>
          <p:nvPr/>
        </p:nvSpPr>
        <p:spPr>
          <a:xfrm>
            <a:off x="1966107" y="4949264"/>
            <a:ext cx="864096" cy="441111"/>
          </a:xfrm>
          <a:prstGeom prst="homePlat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solidFill>
                <a:schemeClr val="bg1"/>
              </a:solidFill>
            </a:endParaRPr>
          </a:p>
        </p:txBody>
      </p:sp>
      <p:sp>
        <p:nvSpPr>
          <p:cNvPr id="24" name="TextBox 23">
            <a:extLst>
              <a:ext uri="{FF2B5EF4-FFF2-40B4-BE49-F238E27FC236}">
                <a16:creationId xmlns:a16="http://schemas.microsoft.com/office/drawing/2014/main" id="{AAD6683F-36D7-1697-0DF1-17D15166438C}"/>
              </a:ext>
            </a:extLst>
          </p:cNvPr>
          <p:cNvSpPr txBox="1"/>
          <p:nvPr/>
        </p:nvSpPr>
        <p:spPr>
          <a:xfrm>
            <a:off x="1999538" y="2526006"/>
            <a:ext cx="575283" cy="409013"/>
          </a:xfrm>
          <a:prstGeom prst="rect">
            <a:avLst/>
          </a:prstGeom>
          <a:noFill/>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1</a:t>
            </a:r>
          </a:p>
        </p:txBody>
      </p:sp>
      <p:sp>
        <p:nvSpPr>
          <p:cNvPr id="25" name="TextBox 24">
            <a:extLst>
              <a:ext uri="{FF2B5EF4-FFF2-40B4-BE49-F238E27FC236}">
                <a16:creationId xmlns:a16="http://schemas.microsoft.com/office/drawing/2014/main" id="{8B139027-7F3F-DCC0-A664-DE133529828E}"/>
              </a:ext>
            </a:extLst>
          </p:cNvPr>
          <p:cNvSpPr txBox="1"/>
          <p:nvPr/>
        </p:nvSpPr>
        <p:spPr>
          <a:xfrm>
            <a:off x="1999538" y="3012380"/>
            <a:ext cx="582314" cy="409013"/>
          </a:xfrm>
          <a:prstGeom prst="rect">
            <a:avLst/>
          </a:prstGeom>
          <a:noFill/>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2</a:t>
            </a:r>
          </a:p>
        </p:txBody>
      </p:sp>
      <p:sp>
        <p:nvSpPr>
          <p:cNvPr id="26" name="TextBox 25">
            <a:extLst>
              <a:ext uri="{FF2B5EF4-FFF2-40B4-BE49-F238E27FC236}">
                <a16:creationId xmlns:a16="http://schemas.microsoft.com/office/drawing/2014/main" id="{4274993F-8261-1CF2-D54F-34F77FD5F8E5}"/>
              </a:ext>
            </a:extLst>
          </p:cNvPr>
          <p:cNvSpPr txBox="1"/>
          <p:nvPr/>
        </p:nvSpPr>
        <p:spPr>
          <a:xfrm>
            <a:off x="1999538" y="3520542"/>
            <a:ext cx="582314" cy="409013"/>
          </a:xfrm>
          <a:prstGeom prst="rect">
            <a:avLst/>
          </a:prstGeom>
          <a:noFill/>
          <a:ln>
            <a:noFill/>
          </a:ln>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3</a:t>
            </a:r>
          </a:p>
        </p:txBody>
      </p:sp>
      <p:sp>
        <p:nvSpPr>
          <p:cNvPr id="27" name="TextBox 26">
            <a:extLst>
              <a:ext uri="{FF2B5EF4-FFF2-40B4-BE49-F238E27FC236}">
                <a16:creationId xmlns:a16="http://schemas.microsoft.com/office/drawing/2014/main" id="{461DB8F6-BAE6-E749-15D5-6E1657956FF7}"/>
              </a:ext>
            </a:extLst>
          </p:cNvPr>
          <p:cNvSpPr txBox="1"/>
          <p:nvPr/>
        </p:nvSpPr>
        <p:spPr>
          <a:xfrm>
            <a:off x="1979832" y="4024175"/>
            <a:ext cx="582314" cy="409013"/>
          </a:xfrm>
          <a:prstGeom prst="rect">
            <a:avLst/>
          </a:prstGeom>
          <a:noFill/>
          <a:ln>
            <a:noFill/>
          </a:ln>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4</a:t>
            </a:r>
          </a:p>
        </p:txBody>
      </p:sp>
      <p:sp>
        <p:nvSpPr>
          <p:cNvPr id="28" name="TextBox 27">
            <a:extLst>
              <a:ext uri="{FF2B5EF4-FFF2-40B4-BE49-F238E27FC236}">
                <a16:creationId xmlns:a16="http://schemas.microsoft.com/office/drawing/2014/main" id="{53FE2022-D996-BB8C-C17E-E1C9D7B33806}"/>
              </a:ext>
            </a:extLst>
          </p:cNvPr>
          <p:cNvSpPr txBox="1"/>
          <p:nvPr/>
        </p:nvSpPr>
        <p:spPr>
          <a:xfrm>
            <a:off x="1999540" y="4532929"/>
            <a:ext cx="582314" cy="409013"/>
          </a:xfrm>
          <a:prstGeom prst="rect">
            <a:avLst/>
          </a:prstGeom>
          <a:noFill/>
          <a:ln>
            <a:noFill/>
          </a:ln>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5</a:t>
            </a:r>
          </a:p>
        </p:txBody>
      </p:sp>
      <p:sp>
        <p:nvSpPr>
          <p:cNvPr id="30" name="TextBox 29">
            <a:extLst>
              <a:ext uri="{FF2B5EF4-FFF2-40B4-BE49-F238E27FC236}">
                <a16:creationId xmlns:a16="http://schemas.microsoft.com/office/drawing/2014/main" id="{954848AF-518D-C4D0-4735-1E45E1CC87AB}"/>
              </a:ext>
            </a:extLst>
          </p:cNvPr>
          <p:cNvSpPr txBox="1"/>
          <p:nvPr/>
        </p:nvSpPr>
        <p:spPr>
          <a:xfrm>
            <a:off x="1999538" y="5036211"/>
            <a:ext cx="582314" cy="409013"/>
          </a:xfrm>
          <a:prstGeom prst="rect">
            <a:avLst/>
          </a:prstGeom>
          <a:noFill/>
          <a:ln>
            <a:noFill/>
          </a:ln>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6</a:t>
            </a:r>
          </a:p>
        </p:txBody>
      </p:sp>
      <p:sp>
        <p:nvSpPr>
          <p:cNvPr id="31" name="Ορθογώνιο 38">
            <a:extLst>
              <a:ext uri="{FF2B5EF4-FFF2-40B4-BE49-F238E27FC236}">
                <a16:creationId xmlns:a16="http://schemas.microsoft.com/office/drawing/2014/main" id="{29736770-3D50-711A-1560-4793EFC7E69E}"/>
              </a:ext>
            </a:extLst>
          </p:cNvPr>
          <p:cNvSpPr/>
          <p:nvPr/>
        </p:nvSpPr>
        <p:spPr>
          <a:xfrm>
            <a:off x="2890175" y="2426475"/>
            <a:ext cx="7768990" cy="441111"/>
          </a:xfrm>
          <a:prstGeom prst="rect">
            <a:avLst/>
          </a:prstGeom>
          <a:solidFill>
            <a:srgbClr val="1F51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500" dirty="0">
              <a:solidFill>
                <a:srgbClr val="1A3474"/>
              </a:solidFill>
            </a:endParaRPr>
          </a:p>
        </p:txBody>
      </p:sp>
      <p:sp>
        <p:nvSpPr>
          <p:cNvPr id="32" name="Ορθογώνιο 39">
            <a:extLst>
              <a:ext uri="{FF2B5EF4-FFF2-40B4-BE49-F238E27FC236}">
                <a16:creationId xmlns:a16="http://schemas.microsoft.com/office/drawing/2014/main" id="{84F372C0-9385-902E-DBFC-10AAFB21E14A}"/>
              </a:ext>
            </a:extLst>
          </p:cNvPr>
          <p:cNvSpPr/>
          <p:nvPr/>
        </p:nvSpPr>
        <p:spPr>
          <a:xfrm>
            <a:off x="2878683" y="2929962"/>
            <a:ext cx="7780482" cy="441111"/>
          </a:xfrm>
          <a:prstGeom prst="rect">
            <a:avLst/>
          </a:prstGeom>
          <a:solidFill>
            <a:srgbClr val="3C7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l-GR" sz="1500" dirty="0"/>
              <a:t>Περιορισμένη διαθεσιμότητα προμηθευτών ή συνεργατών που συμμορφώνονται με αρχές ESG</a:t>
            </a:r>
          </a:p>
        </p:txBody>
      </p:sp>
      <p:sp>
        <p:nvSpPr>
          <p:cNvPr id="33" name="Ορθογώνιο 40">
            <a:extLst>
              <a:ext uri="{FF2B5EF4-FFF2-40B4-BE49-F238E27FC236}">
                <a16:creationId xmlns:a16="http://schemas.microsoft.com/office/drawing/2014/main" id="{A6E53D1E-C855-3838-66E3-5DAC86D7C43F}"/>
              </a:ext>
            </a:extLst>
          </p:cNvPr>
          <p:cNvSpPr/>
          <p:nvPr/>
        </p:nvSpPr>
        <p:spPr>
          <a:xfrm>
            <a:off x="2881117" y="3434042"/>
            <a:ext cx="7778048" cy="441111"/>
          </a:xfrm>
          <a:prstGeom prst="rect">
            <a:avLst/>
          </a:prstGeom>
          <a:solidFill>
            <a:srgbClr val="50A03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l-GR" sz="1500" dirty="0"/>
              <a:t>Προκλήσεις κανονιστικών ρυθμίσεων και συμμόρφωσης</a:t>
            </a:r>
          </a:p>
        </p:txBody>
      </p:sp>
      <p:sp>
        <p:nvSpPr>
          <p:cNvPr id="35" name="Ορθογώνιο 41">
            <a:extLst>
              <a:ext uri="{FF2B5EF4-FFF2-40B4-BE49-F238E27FC236}">
                <a16:creationId xmlns:a16="http://schemas.microsoft.com/office/drawing/2014/main" id="{3E1756D2-C780-DC0E-8D71-11250E0FA82E}"/>
              </a:ext>
            </a:extLst>
          </p:cNvPr>
          <p:cNvSpPr/>
          <p:nvPr/>
        </p:nvSpPr>
        <p:spPr>
          <a:xfrm>
            <a:off x="2883686" y="3937228"/>
            <a:ext cx="7775479" cy="441111"/>
          </a:xfrm>
          <a:prstGeom prst="rect">
            <a:avLst/>
          </a:prstGeom>
          <a:solidFill>
            <a:srgbClr val="8AC53A"/>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l-GR" sz="1500" dirty="0"/>
              <a:t>Δυσκολία ευθυγράμμισης των στόχων ESG με τους επιχειρηματικούς στόχους</a:t>
            </a:r>
          </a:p>
        </p:txBody>
      </p:sp>
      <p:sp>
        <p:nvSpPr>
          <p:cNvPr id="36" name="Ορθογώνιο 42">
            <a:extLst>
              <a:ext uri="{FF2B5EF4-FFF2-40B4-BE49-F238E27FC236}">
                <a16:creationId xmlns:a16="http://schemas.microsoft.com/office/drawing/2014/main" id="{51E64634-8603-4823-07E5-4509842BAB02}"/>
              </a:ext>
            </a:extLst>
          </p:cNvPr>
          <p:cNvSpPr/>
          <p:nvPr/>
        </p:nvSpPr>
        <p:spPr>
          <a:xfrm>
            <a:off x="2890176" y="4445631"/>
            <a:ext cx="7768989" cy="441111"/>
          </a:xfrm>
          <a:prstGeom prst="rect">
            <a:avLst/>
          </a:prstGeom>
          <a:solidFill>
            <a:srgbClr val="B1D87E">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l-GR" sz="1500" dirty="0"/>
              <a:t>Περιορισμένη ζήτηση από τους πελάτες για βιώσιμα προϊόντα ή υπηρεσίες</a:t>
            </a:r>
          </a:p>
        </p:txBody>
      </p:sp>
      <p:sp>
        <p:nvSpPr>
          <p:cNvPr id="37" name="Ορθογώνιο 43">
            <a:extLst>
              <a:ext uri="{FF2B5EF4-FFF2-40B4-BE49-F238E27FC236}">
                <a16:creationId xmlns:a16="http://schemas.microsoft.com/office/drawing/2014/main" id="{B7E26610-0D60-A856-935D-9A2458E8B7AF}"/>
              </a:ext>
            </a:extLst>
          </p:cNvPr>
          <p:cNvSpPr/>
          <p:nvPr/>
        </p:nvSpPr>
        <p:spPr>
          <a:xfrm>
            <a:off x="2883685" y="4949264"/>
            <a:ext cx="7775480" cy="44111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l-GR" sz="1500" dirty="0">
                <a:solidFill>
                  <a:schemeClr val="bg1"/>
                </a:solidFill>
              </a:rPr>
              <a:t>Μη ύπαρξη γνώσης από τα στελέχη της Εφοδιαστικής αλυσίδας για την εφαρμογή πρακτικών ESG</a:t>
            </a:r>
          </a:p>
        </p:txBody>
      </p:sp>
      <p:sp>
        <p:nvSpPr>
          <p:cNvPr id="38" name="TextBox 37">
            <a:extLst>
              <a:ext uri="{FF2B5EF4-FFF2-40B4-BE49-F238E27FC236}">
                <a16:creationId xmlns:a16="http://schemas.microsoft.com/office/drawing/2014/main" id="{80B1D41D-82E2-EB9D-AB8B-7FF1FD22C619}"/>
              </a:ext>
            </a:extLst>
          </p:cNvPr>
          <p:cNvSpPr txBox="1"/>
          <p:nvPr/>
        </p:nvSpPr>
        <p:spPr>
          <a:xfrm>
            <a:off x="2966344" y="2488143"/>
            <a:ext cx="6768752" cy="323165"/>
          </a:xfrm>
          <a:prstGeom prst="rect">
            <a:avLst/>
          </a:prstGeom>
          <a:noFill/>
        </p:spPr>
        <p:txBody>
          <a:bodyPr wrap="square" rtlCol="0">
            <a:spAutoFit/>
          </a:bodyPr>
          <a:lstStyle/>
          <a:p>
            <a:r>
              <a:rPr lang="el-GR" sz="1500" dirty="0">
                <a:solidFill>
                  <a:schemeClr val="bg1"/>
                </a:solidFill>
              </a:rPr>
              <a:t>Υψηλό αρχικό κόστος για βιώσιμες λύσεις</a:t>
            </a:r>
          </a:p>
        </p:txBody>
      </p:sp>
      <p:sp>
        <p:nvSpPr>
          <p:cNvPr id="7" name="Rectangle 29">
            <a:extLst>
              <a:ext uri="{FF2B5EF4-FFF2-40B4-BE49-F238E27FC236}">
                <a16:creationId xmlns:a16="http://schemas.microsoft.com/office/drawing/2014/main" id="{BFA98B1D-F3E4-F2AA-206E-E9543D7478F2}"/>
              </a:ext>
            </a:extLst>
          </p:cNvPr>
          <p:cNvSpPr/>
          <p:nvPr/>
        </p:nvSpPr>
        <p:spPr>
          <a:xfrm rot="16200000">
            <a:off x="174816" y="3739149"/>
            <a:ext cx="2963898" cy="338554"/>
          </a:xfrm>
          <a:prstGeom prst="rect">
            <a:avLst/>
          </a:prstGeom>
        </p:spPr>
        <p:txBody>
          <a:bodyPr wrap="square">
            <a:spAutoFit/>
          </a:bodyPr>
          <a:lstStyle/>
          <a:p>
            <a:pPr algn="ctr"/>
            <a:r>
              <a:rPr lang="el-GR" sz="1600" b="1" dirty="0"/>
              <a:t>Σειρά κατάταξης</a:t>
            </a:r>
          </a:p>
        </p:txBody>
      </p:sp>
      <p:sp>
        <p:nvSpPr>
          <p:cNvPr id="14" name="Rectangle: Rounded Corners 13">
            <a:extLst>
              <a:ext uri="{FF2B5EF4-FFF2-40B4-BE49-F238E27FC236}">
                <a16:creationId xmlns:a16="http://schemas.microsoft.com/office/drawing/2014/main" id="{6AFA39FB-392E-BDE7-A6B9-5BEAE8BFDA9E}"/>
              </a:ext>
            </a:extLst>
          </p:cNvPr>
          <p:cNvSpPr/>
          <p:nvPr/>
        </p:nvSpPr>
        <p:spPr>
          <a:xfrm>
            <a:off x="335360" y="1124744"/>
            <a:ext cx="2226786" cy="659899"/>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17C23668-EB5E-7725-5F67-1815B02423A6}"/>
              </a:ext>
            </a:extLst>
          </p:cNvPr>
          <p:cNvSpPr/>
          <p:nvPr/>
        </p:nvSpPr>
        <p:spPr>
          <a:xfrm>
            <a:off x="335360" y="1170911"/>
            <a:ext cx="2263693"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rgbClr val="306228"/>
                </a:solidFill>
              </a:rPr>
              <a:t>Λειτουργίες εφοδιαστικής αλυσίδας</a:t>
            </a:r>
          </a:p>
        </p:txBody>
      </p:sp>
      <p:sp>
        <p:nvSpPr>
          <p:cNvPr id="16" name="Rectangle 2">
            <a:extLst>
              <a:ext uri="{FF2B5EF4-FFF2-40B4-BE49-F238E27FC236}">
                <a16:creationId xmlns:a16="http://schemas.microsoft.com/office/drawing/2014/main" id="{87D1E471-74B5-DA56-9190-1E438CA2AABD}"/>
              </a:ext>
            </a:extLst>
          </p:cNvPr>
          <p:cNvSpPr/>
          <p:nvPr/>
        </p:nvSpPr>
        <p:spPr>
          <a:xfrm>
            <a:off x="3279405" y="1162305"/>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Μεταφορά / Διανομή</a:t>
            </a:r>
            <a:endParaRPr lang="af-ZA" sz="1600" b="1" dirty="0">
              <a:solidFill>
                <a:schemeClr val="bg1">
                  <a:lumMod val="50000"/>
                </a:schemeClr>
              </a:solidFill>
            </a:endParaRPr>
          </a:p>
        </p:txBody>
      </p:sp>
      <p:sp>
        <p:nvSpPr>
          <p:cNvPr id="17" name="Rectangle 16">
            <a:extLst>
              <a:ext uri="{FF2B5EF4-FFF2-40B4-BE49-F238E27FC236}">
                <a16:creationId xmlns:a16="http://schemas.microsoft.com/office/drawing/2014/main" id="{1DC2E7A9-90A8-CBF7-5946-A4F37C05E683}"/>
              </a:ext>
            </a:extLst>
          </p:cNvPr>
          <p:cNvSpPr/>
          <p:nvPr/>
        </p:nvSpPr>
        <p:spPr>
          <a:xfrm>
            <a:off x="5430467" y="1170911"/>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Εσωτερικές λειτουργίες</a:t>
            </a:r>
          </a:p>
        </p:txBody>
      </p:sp>
      <p:sp>
        <p:nvSpPr>
          <p:cNvPr id="29" name="Rectangle 2">
            <a:extLst>
              <a:ext uri="{FF2B5EF4-FFF2-40B4-BE49-F238E27FC236}">
                <a16:creationId xmlns:a16="http://schemas.microsoft.com/office/drawing/2014/main" id="{49355562-06FB-24C3-A87E-403E5C8EE4CF}"/>
              </a:ext>
            </a:extLst>
          </p:cNvPr>
          <p:cNvSpPr/>
          <p:nvPr/>
        </p:nvSpPr>
        <p:spPr>
          <a:xfrm>
            <a:off x="7620166" y="1162307"/>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Εξωτερικοί παράγοντες</a:t>
            </a:r>
            <a:endParaRPr lang="af-ZA" sz="1600" b="1" dirty="0">
              <a:solidFill>
                <a:schemeClr val="bg1">
                  <a:lumMod val="50000"/>
                </a:schemeClr>
              </a:solidFill>
            </a:endParaRPr>
          </a:p>
        </p:txBody>
      </p:sp>
      <p:sp>
        <p:nvSpPr>
          <p:cNvPr id="34" name="Rectangle 2">
            <a:extLst>
              <a:ext uri="{FF2B5EF4-FFF2-40B4-BE49-F238E27FC236}">
                <a16:creationId xmlns:a16="http://schemas.microsoft.com/office/drawing/2014/main" id="{2A8D18AD-B2AE-61CB-0101-3E2594410D17}"/>
              </a:ext>
            </a:extLst>
          </p:cNvPr>
          <p:cNvSpPr/>
          <p:nvPr/>
        </p:nvSpPr>
        <p:spPr>
          <a:xfrm>
            <a:off x="9606930" y="1170911"/>
            <a:ext cx="1903653"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Χρήσιμοι</a:t>
            </a:r>
          </a:p>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 πόροι</a:t>
            </a:r>
            <a:endParaRPr lang="af-ZA" sz="1600" b="1" dirty="0">
              <a:solidFill>
                <a:schemeClr val="bg1">
                  <a:lumMod val="50000"/>
                </a:schemeClr>
              </a:solidFill>
            </a:endParaRPr>
          </a:p>
        </p:txBody>
      </p:sp>
    </p:spTree>
    <p:extLst>
      <p:ext uri="{BB962C8B-B14F-4D97-AF65-F5344CB8AC3E}">
        <p14:creationId xmlns:p14="http://schemas.microsoft.com/office/powerpoint/2010/main" val="3299305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027C4-1E2D-ABCA-663E-BF11A73D2138}"/>
            </a:ext>
          </a:extLst>
        </p:cNvPr>
        <p:cNvGrpSpPr/>
        <p:nvPr/>
      </p:nvGrpSpPr>
      <p:grpSpPr>
        <a:xfrm>
          <a:off x="0" y="0"/>
          <a:ext cx="0" cy="0"/>
          <a:chOff x="0" y="0"/>
          <a:chExt cx="0" cy="0"/>
        </a:xfrm>
      </p:grpSpPr>
      <p:sp>
        <p:nvSpPr>
          <p:cNvPr id="76" name="TextBox 75">
            <a:extLst>
              <a:ext uri="{FF2B5EF4-FFF2-40B4-BE49-F238E27FC236}">
                <a16:creationId xmlns:a16="http://schemas.microsoft.com/office/drawing/2014/main" id="{D20DC31F-CBFF-239E-086C-5DE4731B8065}"/>
              </a:ext>
            </a:extLst>
          </p:cNvPr>
          <p:cNvSpPr txBox="1"/>
          <p:nvPr/>
        </p:nvSpPr>
        <p:spPr>
          <a:xfrm>
            <a:off x="95674" y="56042"/>
            <a:ext cx="12000652" cy="923330"/>
          </a:xfrm>
          <a:prstGeom prst="rect">
            <a:avLst/>
          </a:prstGeom>
          <a:noFill/>
        </p:spPr>
        <p:txBody>
          <a:bodyPr wrap="square" rtlCol="0">
            <a:spAutoFit/>
          </a:bodyPr>
          <a:lstStyle/>
          <a:p>
            <a:pPr lvl="0" algn="r">
              <a:defRPr/>
            </a:pPr>
            <a:r>
              <a:rPr lang="el-GR" b="1" kern="0" dirty="0">
                <a:solidFill>
                  <a:prstClr val="black"/>
                </a:solidFill>
              </a:rPr>
              <a:t>Οι </a:t>
            </a:r>
            <a:r>
              <a:rPr lang="en-US" b="1" kern="0" dirty="0">
                <a:solidFill>
                  <a:prstClr val="black"/>
                </a:solidFill>
              </a:rPr>
              <a:t>top 3</a:t>
            </a:r>
            <a:r>
              <a:rPr lang="el-GR" b="1" kern="0" dirty="0">
                <a:solidFill>
                  <a:prstClr val="black"/>
                </a:solidFill>
              </a:rPr>
              <a:t> κύριες προκλήσεις που αντιμετωπίζουν οι εταιρείες που συμμετείχαν στην έρευνα για την εφαρμογή πρακτικών ESG κατά τη μεταφορά/διανομή αγαθών αφορούν το κόστος κτήσης στόλου οχημάτων, θέματα αξιοπιστίας/αυτονομίας (ηλεκτροκίνηση) καθώς και ζητήματα υποδομών </a:t>
            </a:r>
          </a:p>
        </p:txBody>
      </p:sp>
      <p:sp>
        <p:nvSpPr>
          <p:cNvPr id="3" name="Slide Number Placeholder 1">
            <a:extLst>
              <a:ext uri="{FF2B5EF4-FFF2-40B4-BE49-F238E27FC236}">
                <a16:creationId xmlns:a16="http://schemas.microsoft.com/office/drawing/2014/main" id="{CF98C8E1-9F8D-BCBB-F7E9-FD94428C1ECC}"/>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13</a:t>
            </a:fld>
            <a:endParaRPr lang="en-US" dirty="0">
              <a:solidFill>
                <a:prstClr val="black">
                  <a:tint val="75000"/>
                </a:prstClr>
              </a:solidFill>
            </a:endParaRPr>
          </a:p>
        </p:txBody>
      </p:sp>
      <p:sp>
        <p:nvSpPr>
          <p:cNvPr id="18" name="Pentagon 1">
            <a:extLst>
              <a:ext uri="{FF2B5EF4-FFF2-40B4-BE49-F238E27FC236}">
                <a16:creationId xmlns:a16="http://schemas.microsoft.com/office/drawing/2014/main" id="{62A058BB-8524-17B8-052D-339DF2CC4820}"/>
              </a:ext>
            </a:extLst>
          </p:cNvPr>
          <p:cNvSpPr/>
          <p:nvPr/>
        </p:nvSpPr>
        <p:spPr>
          <a:xfrm>
            <a:off x="1966107" y="2443164"/>
            <a:ext cx="864096" cy="441111"/>
          </a:xfrm>
          <a:prstGeom prst="homePlate">
            <a:avLst/>
          </a:prstGeom>
          <a:solidFill>
            <a:srgbClr val="1F5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19" name="Pentagon 1">
            <a:extLst>
              <a:ext uri="{FF2B5EF4-FFF2-40B4-BE49-F238E27FC236}">
                <a16:creationId xmlns:a16="http://schemas.microsoft.com/office/drawing/2014/main" id="{92DAB46E-D5F6-1A86-3E18-06ACD49CDE35}"/>
              </a:ext>
            </a:extLst>
          </p:cNvPr>
          <p:cNvSpPr/>
          <p:nvPr/>
        </p:nvSpPr>
        <p:spPr>
          <a:xfrm>
            <a:off x="1966107" y="2929188"/>
            <a:ext cx="864096" cy="441111"/>
          </a:xfrm>
          <a:prstGeom prst="homePlate">
            <a:avLst/>
          </a:prstGeom>
          <a:solidFill>
            <a:srgbClr val="3C7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20" name="Pentagon 1">
            <a:extLst>
              <a:ext uri="{FF2B5EF4-FFF2-40B4-BE49-F238E27FC236}">
                <a16:creationId xmlns:a16="http://schemas.microsoft.com/office/drawing/2014/main" id="{BBE85703-705B-CDFE-7FAB-48211F0BF968}"/>
              </a:ext>
            </a:extLst>
          </p:cNvPr>
          <p:cNvSpPr/>
          <p:nvPr/>
        </p:nvSpPr>
        <p:spPr>
          <a:xfrm>
            <a:off x="1966107" y="3432821"/>
            <a:ext cx="864096" cy="441111"/>
          </a:xfrm>
          <a:prstGeom prst="homePlate">
            <a:avLst/>
          </a:prstGeom>
          <a:solidFill>
            <a:srgbClr val="50A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21" name="Pentagon 1">
            <a:extLst>
              <a:ext uri="{FF2B5EF4-FFF2-40B4-BE49-F238E27FC236}">
                <a16:creationId xmlns:a16="http://schemas.microsoft.com/office/drawing/2014/main" id="{90486C39-D989-2007-D748-DF99F717006F}"/>
              </a:ext>
            </a:extLst>
          </p:cNvPr>
          <p:cNvSpPr/>
          <p:nvPr/>
        </p:nvSpPr>
        <p:spPr>
          <a:xfrm>
            <a:off x="1966108" y="3936454"/>
            <a:ext cx="864096" cy="441111"/>
          </a:xfrm>
          <a:prstGeom prst="homePlate">
            <a:avLst/>
          </a:prstGeom>
          <a:solidFill>
            <a:srgbClr val="8AC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22" name="Pentagon 1">
            <a:extLst>
              <a:ext uri="{FF2B5EF4-FFF2-40B4-BE49-F238E27FC236}">
                <a16:creationId xmlns:a16="http://schemas.microsoft.com/office/drawing/2014/main" id="{7B5F4421-B43B-49E1-286A-017CB1FE4B7B}"/>
              </a:ext>
            </a:extLst>
          </p:cNvPr>
          <p:cNvSpPr/>
          <p:nvPr/>
        </p:nvSpPr>
        <p:spPr>
          <a:xfrm>
            <a:off x="1966109" y="4444857"/>
            <a:ext cx="864096" cy="441111"/>
          </a:xfrm>
          <a:prstGeom prst="homePlate">
            <a:avLst/>
          </a:prstGeom>
          <a:solidFill>
            <a:srgbClr val="B1D87E">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24" name="TextBox 23">
            <a:extLst>
              <a:ext uri="{FF2B5EF4-FFF2-40B4-BE49-F238E27FC236}">
                <a16:creationId xmlns:a16="http://schemas.microsoft.com/office/drawing/2014/main" id="{9D0E4590-0A71-201E-6EFE-F8604B8F2425}"/>
              </a:ext>
            </a:extLst>
          </p:cNvPr>
          <p:cNvSpPr txBox="1"/>
          <p:nvPr/>
        </p:nvSpPr>
        <p:spPr>
          <a:xfrm>
            <a:off x="1999538" y="2525232"/>
            <a:ext cx="575283" cy="409013"/>
          </a:xfrm>
          <a:prstGeom prst="rect">
            <a:avLst/>
          </a:prstGeom>
          <a:noFill/>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1</a:t>
            </a:r>
          </a:p>
        </p:txBody>
      </p:sp>
      <p:sp>
        <p:nvSpPr>
          <p:cNvPr id="25" name="TextBox 24">
            <a:extLst>
              <a:ext uri="{FF2B5EF4-FFF2-40B4-BE49-F238E27FC236}">
                <a16:creationId xmlns:a16="http://schemas.microsoft.com/office/drawing/2014/main" id="{AF547261-01A0-303D-238A-459A5B5F0EA8}"/>
              </a:ext>
            </a:extLst>
          </p:cNvPr>
          <p:cNvSpPr txBox="1"/>
          <p:nvPr/>
        </p:nvSpPr>
        <p:spPr>
          <a:xfrm>
            <a:off x="1999538" y="3011606"/>
            <a:ext cx="582314" cy="409013"/>
          </a:xfrm>
          <a:prstGeom prst="rect">
            <a:avLst/>
          </a:prstGeom>
          <a:noFill/>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2</a:t>
            </a:r>
          </a:p>
        </p:txBody>
      </p:sp>
      <p:sp>
        <p:nvSpPr>
          <p:cNvPr id="26" name="TextBox 25">
            <a:extLst>
              <a:ext uri="{FF2B5EF4-FFF2-40B4-BE49-F238E27FC236}">
                <a16:creationId xmlns:a16="http://schemas.microsoft.com/office/drawing/2014/main" id="{55938D49-5B74-E885-0690-57489B3FC455}"/>
              </a:ext>
            </a:extLst>
          </p:cNvPr>
          <p:cNvSpPr txBox="1"/>
          <p:nvPr/>
        </p:nvSpPr>
        <p:spPr>
          <a:xfrm>
            <a:off x="1999538" y="3519768"/>
            <a:ext cx="582314" cy="409013"/>
          </a:xfrm>
          <a:prstGeom prst="rect">
            <a:avLst/>
          </a:prstGeom>
          <a:noFill/>
          <a:ln>
            <a:noFill/>
          </a:ln>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3</a:t>
            </a:r>
          </a:p>
        </p:txBody>
      </p:sp>
      <p:sp>
        <p:nvSpPr>
          <p:cNvPr id="27" name="TextBox 26">
            <a:extLst>
              <a:ext uri="{FF2B5EF4-FFF2-40B4-BE49-F238E27FC236}">
                <a16:creationId xmlns:a16="http://schemas.microsoft.com/office/drawing/2014/main" id="{F45127FD-BCFC-6314-2A19-C9D8898C2AF8}"/>
              </a:ext>
            </a:extLst>
          </p:cNvPr>
          <p:cNvSpPr txBox="1"/>
          <p:nvPr/>
        </p:nvSpPr>
        <p:spPr>
          <a:xfrm>
            <a:off x="1979832" y="4023401"/>
            <a:ext cx="582314" cy="409013"/>
          </a:xfrm>
          <a:prstGeom prst="rect">
            <a:avLst/>
          </a:prstGeom>
          <a:noFill/>
          <a:ln>
            <a:noFill/>
          </a:ln>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4</a:t>
            </a:r>
          </a:p>
        </p:txBody>
      </p:sp>
      <p:sp>
        <p:nvSpPr>
          <p:cNvPr id="28" name="TextBox 27">
            <a:extLst>
              <a:ext uri="{FF2B5EF4-FFF2-40B4-BE49-F238E27FC236}">
                <a16:creationId xmlns:a16="http://schemas.microsoft.com/office/drawing/2014/main" id="{8CC6D364-B90D-A894-65B4-F2494CE58926}"/>
              </a:ext>
            </a:extLst>
          </p:cNvPr>
          <p:cNvSpPr txBox="1"/>
          <p:nvPr/>
        </p:nvSpPr>
        <p:spPr>
          <a:xfrm>
            <a:off x="1999540" y="4532155"/>
            <a:ext cx="582314" cy="409013"/>
          </a:xfrm>
          <a:prstGeom prst="rect">
            <a:avLst/>
          </a:prstGeom>
          <a:noFill/>
          <a:ln>
            <a:noFill/>
          </a:ln>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5</a:t>
            </a:r>
          </a:p>
        </p:txBody>
      </p:sp>
      <p:sp>
        <p:nvSpPr>
          <p:cNvPr id="31" name="Ορθογώνιο 38">
            <a:extLst>
              <a:ext uri="{FF2B5EF4-FFF2-40B4-BE49-F238E27FC236}">
                <a16:creationId xmlns:a16="http://schemas.microsoft.com/office/drawing/2014/main" id="{888B9B36-0162-0EF4-6695-B716B4DEB5D6}"/>
              </a:ext>
            </a:extLst>
          </p:cNvPr>
          <p:cNvSpPr/>
          <p:nvPr/>
        </p:nvSpPr>
        <p:spPr>
          <a:xfrm>
            <a:off x="2890175" y="2425701"/>
            <a:ext cx="7768990" cy="441111"/>
          </a:xfrm>
          <a:prstGeom prst="rect">
            <a:avLst/>
          </a:prstGeom>
          <a:solidFill>
            <a:srgbClr val="1F51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500" dirty="0">
              <a:solidFill>
                <a:srgbClr val="1A3474"/>
              </a:solidFill>
            </a:endParaRPr>
          </a:p>
        </p:txBody>
      </p:sp>
      <p:sp>
        <p:nvSpPr>
          <p:cNvPr id="32" name="Ορθογώνιο 39">
            <a:extLst>
              <a:ext uri="{FF2B5EF4-FFF2-40B4-BE49-F238E27FC236}">
                <a16:creationId xmlns:a16="http://schemas.microsoft.com/office/drawing/2014/main" id="{0110F114-408B-82F0-920C-B8F724251932}"/>
              </a:ext>
            </a:extLst>
          </p:cNvPr>
          <p:cNvSpPr/>
          <p:nvPr/>
        </p:nvSpPr>
        <p:spPr>
          <a:xfrm>
            <a:off x="2878683" y="2929188"/>
            <a:ext cx="7780482" cy="441111"/>
          </a:xfrm>
          <a:prstGeom prst="rect">
            <a:avLst/>
          </a:prstGeom>
          <a:solidFill>
            <a:srgbClr val="3C7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l-GR" sz="1400" dirty="0"/>
              <a:t>Τεχνολογία οχημάτων - ζητήματα αξιοπιστίας και αυτονομίας</a:t>
            </a:r>
          </a:p>
        </p:txBody>
      </p:sp>
      <p:sp>
        <p:nvSpPr>
          <p:cNvPr id="33" name="Ορθογώνιο 40">
            <a:extLst>
              <a:ext uri="{FF2B5EF4-FFF2-40B4-BE49-F238E27FC236}">
                <a16:creationId xmlns:a16="http://schemas.microsoft.com/office/drawing/2014/main" id="{3174633B-0BB1-569D-8874-E113373598AB}"/>
              </a:ext>
            </a:extLst>
          </p:cNvPr>
          <p:cNvSpPr/>
          <p:nvPr/>
        </p:nvSpPr>
        <p:spPr>
          <a:xfrm>
            <a:off x="2881117" y="3433268"/>
            <a:ext cx="7778048" cy="441111"/>
          </a:xfrm>
          <a:prstGeom prst="rect">
            <a:avLst/>
          </a:prstGeom>
          <a:solidFill>
            <a:srgbClr val="50A03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a:t>Ζητήματα υποδομών δημόσιας φόρτισης και ανεφοδιασμού (φυσικό αέριο, Η2)</a:t>
            </a:r>
          </a:p>
        </p:txBody>
      </p:sp>
      <p:sp>
        <p:nvSpPr>
          <p:cNvPr id="35" name="Ορθογώνιο 41">
            <a:extLst>
              <a:ext uri="{FF2B5EF4-FFF2-40B4-BE49-F238E27FC236}">
                <a16:creationId xmlns:a16="http://schemas.microsoft.com/office/drawing/2014/main" id="{57A70694-3FCA-474E-A104-5CC5EC0F8E8D}"/>
              </a:ext>
            </a:extLst>
          </p:cNvPr>
          <p:cNvSpPr/>
          <p:nvPr/>
        </p:nvSpPr>
        <p:spPr>
          <a:xfrm>
            <a:off x="2883686" y="3936454"/>
            <a:ext cx="7775479" cy="441111"/>
          </a:xfrm>
          <a:prstGeom prst="rect">
            <a:avLst/>
          </a:prstGeom>
          <a:solidFill>
            <a:srgbClr val="8AC53A"/>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a:t>Κόστος ανάπτυξης ιδιόκτητων υποδομών φόρτισης και ανεφοδιασμού</a:t>
            </a:r>
          </a:p>
        </p:txBody>
      </p:sp>
      <p:sp>
        <p:nvSpPr>
          <p:cNvPr id="36" name="Ορθογώνιο 42">
            <a:extLst>
              <a:ext uri="{FF2B5EF4-FFF2-40B4-BE49-F238E27FC236}">
                <a16:creationId xmlns:a16="http://schemas.microsoft.com/office/drawing/2014/main" id="{4B16B126-5306-97BD-BB1C-531DB2276BF3}"/>
              </a:ext>
            </a:extLst>
          </p:cNvPr>
          <p:cNvSpPr/>
          <p:nvPr/>
        </p:nvSpPr>
        <p:spPr>
          <a:xfrm>
            <a:off x="2890176" y="4444857"/>
            <a:ext cx="7768989" cy="441111"/>
          </a:xfrm>
          <a:prstGeom prst="rect">
            <a:avLst/>
          </a:prstGeom>
          <a:solidFill>
            <a:srgbClr val="B1D87E">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a:t>Έλλειψη ενημέρωσης - ανάγκη καθοδήγησης</a:t>
            </a:r>
          </a:p>
        </p:txBody>
      </p:sp>
      <p:sp>
        <p:nvSpPr>
          <p:cNvPr id="38" name="TextBox 37">
            <a:extLst>
              <a:ext uri="{FF2B5EF4-FFF2-40B4-BE49-F238E27FC236}">
                <a16:creationId xmlns:a16="http://schemas.microsoft.com/office/drawing/2014/main" id="{83C1A66D-181A-2D65-8C85-8F90A2D32B7B}"/>
              </a:ext>
            </a:extLst>
          </p:cNvPr>
          <p:cNvSpPr txBox="1"/>
          <p:nvPr/>
        </p:nvSpPr>
        <p:spPr>
          <a:xfrm>
            <a:off x="2966344" y="2487369"/>
            <a:ext cx="6768752" cy="307777"/>
          </a:xfrm>
          <a:prstGeom prst="rect">
            <a:avLst/>
          </a:prstGeom>
          <a:noFill/>
        </p:spPr>
        <p:txBody>
          <a:bodyPr wrap="square" rtlCol="0">
            <a:spAutoFit/>
          </a:bodyPr>
          <a:lstStyle/>
          <a:p>
            <a:r>
              <a:rPr lang="el-GR" sz="1400" dirty="0">
                <a:solidFill>
                  <a:schemeClr val="bg1"/>
                </a:solidFill>
              </a:rPr>
              <a:t>Κόστος κτήσης στόλου</a:t>
            </a:r>
          </a:p>
        </p:txBody>
      </p:sp>
      <p:sp>
        <p:nvSpPr>
          <p:cNvPr id="7" name="Rectangle 29">
            <a:extLst>
              <a:ext uri="{FF2B5EF4-FFF2-40B4-BE49-F238E27FC236}">
                <a16:creationId xmlns:a16="http://schemas.microsoft.com/office/drawing/2014/main" id="{CB6255A1-958A-DBB6-4056-5EB4570C3769}"/>
              </a:ext>
            </a:extLst>
          </p:cNvPr>
          <p:cNvSpPr/>
          <p:nvPr/>
        </p:nvSpPr>
        <p:spPr>
          <a:xfrm rot="16200000">
            <a:off x="426632" y="3486559"/>
            <a:ext cx="2460265" cy="338554"/>
          </a:xfrm>
          <a:prstGeom prst="rect">
            <a:avLst/>
          </a:prstGeom>
        </p:spPr>
        <p:txBody>
          <a:bodyPr wrap="square">
            <a:spAutoFit/>
          </a:bodyPr>
          <a:lstStyle/>
          <a:p>
            <a:pPr algn="ctr"/>
            <a:r>
              <a:rPr lang="el-GR" sz="1600" b="1" dirty="0"/>
              <a:t>Σειρά κατάταξης</a:t>
            </a:r>
          </a:p>
        </p:txBody>
      </p:sp>
      <p:sp>
        <p:nvSpPr>
          <p:cNvPr id="14" name="Rectangle: Rounded Corners 13">
            <a:extLst>
              <a:ext uri="{FF2B5EF4-FFF2-40B4-BE49-F238E27FC236}">
                <a16:creationId xmlns:a16="http://schemas.microsoft.com/office/drawing/2014/main" id="{2DC1A127-D4F9-5A31-A993-71A8DF2F86E6}"/>
              </a:ext>
            </a:extLst>
          </p:cNvPr>
          <p:cNvSpPr/>
          <p:nvPr/>
        </p:nvSpPr>
        <p:spPr>
          <a:xfrm>
            <a:off x="3287688" y="1124744"/>
            <a:ext cx="1692000" cy="659899"/>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662EA118-FDBB-8CC1-B7C9-25CC95DB9040}"/>
              </a:ext>
            </a:extLst>
          </p:cNvPr>
          <p:cNvSpPr/>
          <p:nvPr/>
        </p:nvSpPr>
        <p:spPr>
          <a:xfrm>
            <a:off x="335360" y="1170911"/>
            <a:ext cx="2263693"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Λειτουργίες εφοδιαστικής αλυσίδας</a:t>
            </a:r>
          </a:p>
        </p:txBody>
      </p:sp>
      <p:sp>
        <p:nvSpPr>
          <p:cNvPr id="16" name="Rectangle 2">
            <a:extLst>
              <a:ext uri="{FF2B5EF4-FFF2-40B4-BE49-F238E27FC236}">
                <a16:creationId xmlns:a16="http://schemas.microsoft.com/office/drawing/2014/main" id="{77E04EC5-10F4-846F-FEF0-E14E0A3C15BA}"/>
              </a:ext>
            </a:extLst>
          </p:cNvPr>
          <p:cNvSpPr/>
          <p:nvPr/>
        </p:nvSpPr>
        <p:spPr>
          <a:xfrm>
            <a:off x="3279405" y="1162305"/>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rgbClr val="306228"/>
                </a:solidFill>
              </a:rPr>
              <a:t>Μεταφορά / Διανομή</a:t>
            </a:r>
            <a:endParaRPr lang="af-ZA" sz="1600" b="1" dirty="0">
              <a:solidFill>
                <a:srgbClr val="306228"/>
              </a:solidFill>
            </a:endParaRPr>
          </a:p>
        </p:txBody>
      </p:sp>
      <p:sp>
        <p:nvSpPr>
          <p:cNvPr id="17" name="Rectangle 16">
            <a:extLst>
              <a:ext uri="{FF2B5EF4-FFF2-40B4-BE49-F238E27FC236}">
                <a16:creationId xmlns:a16="http://schemas.microsoft.com/office/drawing/2014/main" id="{2087D185-1C6C-BA8E-2750-674E76FED231}"/>
              </a:ext>
            </a:extLst>
          </p:cNvPr>
          <p:cNvSpPr/>
          <p:nvPr/>
        </p:nvSpPr>
        <p:spPr>
          <a:xfrm>
            <a:off x="5430467" y="1170911"/>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Εσωτερικές λειτουργίες</a:t>
            </a:r>
          </a:p>
        </p:txBody>
      </p:sp>
      <p:sp>
        <p:nvSpPr>
          <p:cNvPr id="29" name="Rectangle 2">
            <a:extLst>
              <a:ext uri="{FF2B5EF4-FFF2-40B4-BE49-F238E27FC236}">
                <a16:creationId xmlns:a16="http://schemas.microsoft.com/office/drawing/2014/main" id="{6BA51D8A-A1E6-297D-8A7F-1246A3285996}"/>
              </a:ext>
            </a:extLst>
          </p:cNvPr>
          <p:cNvSpPr/>
          <p:nvPr/>
        </p:nvSpPr>
        <p:spPr>
          <a:xfrm>
            <a:off x="7620166" y="1162307"/>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Εξωτερικοί παράγοντες</a:t>
            </a:r>
            <a:endParaRPr lang="af-ZA" sz="1600" b="1" dirty="0">
              <a:solidFill>
                <a:schemeClr val="bg1">
                  <a:lumMod val="50000"/>
                </a:schemeClr>
              </a:solidFill>
            </a:endParaRPr>
          </a:p>
        </p:txBody>
      </p:sp>
      <p:sp>
        <p:nvSpPr>
          <p:cNvPr id="34" name="Rectangle 2">
            <a:extLst>
              <a:ext uri="{FF2B5EF4-FFF2-40B4-BE49-F238E27FC236}">
                <a16:creationId xmlns:a16="http://schemas.microsoft.com/office/drawing/2014/main" id="{8AF57DC0-7C5F-ED29-CF15-A499895F1895}"/>
              </a:ext>
            </a:extLst>
          </p:cNvPr>
          <p:cNvSpPr/>
          <p:nvPr/>
        </p:nvSpPr>
        <p:spPr>
          <a:xfrm>
            <a:off x="9606930" y="1170911"/>
            <a:ext cx="1903653"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Χρήσιμοι</a:t>
            </a:r>
          </a:p>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 πόροι</a:t>
            </a:r>
            <a:endParaRPr lang="af-ZA" sz="1600" b="1" dirty="0">
              <a:solidFill>
                <a:schemeClr val="bg1">
                  <a:lumMod val="50000"/>
                </a:schemeClr>
              </a:solidFill>
            </a:endParaRPr>
          </a:p>
        </p:txBody>
      </p:sp>
    </p:spTree>
    <p:extLst>
      <p:ext uri="{BB962C8B-B14F-4D97-AF65-F5344CB8AC3E}">
        <p14:creationId xmlns:p14="http://schemas.microsoft.com/office/powerpoint/2010/main" val="118027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4DFE-C333-B9FD-7402-19447F4E7CA6}"/>
            </a:ext>
          </a:extLst>
        </p:cNvPr>
        <p:cNvGrpSpPr/>
        <p:nvPr/>
      </p:nvGrpSpPr>
      <p:grpSpPr>
        <a:xfrm>
          <a:off x="0" y="0"/>
          <a:ext cx="0" cy="0"/>
          <a:chOff x="0" y="0"/>
          <a:chExt cx="0" cy="0"/>
        </a:xfrm>
      </p:grpSpPr>
      <p:sp>
        <p:nvSpPr>
          <p:cNvPr id="76" name="TextBox 75">
            <a:extLst>
              <a:ext uri="{FF2B5EF4-FFF2-40B4-BE49-F238E27FC236}">
                <a16:creationId xmlns:a16="http://schemas.microsoft.com/office/drawing/2014/main" id="{42C0D447-FE99-7892-3039-2D94C7325513}"/>
              </a:ext>
            </a:extLst>
          </p:cNvPr>
          <p:cNvSpPr txBox="1"/>
          <p:nvPr/>
        </p:nvSpPr>
        <p:spPr>
          <a:xfrm>
            <a:off x="121553" y="68302"/>
            <a:ext cx="12044726" cy="1200329"/>
          </a:xfrm>
          <a:prstGeom prst="rect">
            <a:avLst/>
          </a:prstGeom>
          <a:noFill/>
        </p:spPr>
        <p:txBody>
          <a:bodyPr wrap="square" rtlCol="0">
            <a:spAutoFit/>
          </a:bodyPr>
          <a:lstStyle/>
          <a:p>
            <a:pPr lvl="0" algn="r">
              <a:defRPr/>
            </a:pPr>
            <a:r>
              <a:rPr lang="el-GR" b="1" kern="0" dirty="0">
                <a:solidFill>
                  <a:prstClr val="black"/>
                </a:solidFill>
              </a:rPr>
              <a:t>Τα κυριότερα εμπόδια, σε εσωτερικό επίπεδο, που αντιμετωπίζουν οι εταιρείες στην ενσωμάτωση δράσεων ESG περιλαμβάνουν τον ανεπαρκή Π/Υ για δράσεις αειφορίας, την πολυπλοκότητα στην ευθυγράμμιση των εταιριών με τη νομοθεσία περί </a:t>
            </a:r>
            <a:r>
              <a:rPr lang="en-US" b="1" kern="0" dirty="0">
                <a:solidFill>
                  <a:prstClr val="black"/>
                </a:solidFill>
              </a:rPr>
              <a:t>ESG </a:t>
            </a:r>
            <a:r>
              <a:rPr lang="el-GR" b="1" kern="0" dirty="0">
                <a:solidFill>
                  <a:prstClr val="black"/>
                </a:solidFill>
              </a:rPr>
              <a:t>αλλά και στην έλλειψη της δέσμευσης της ηγεσίας των εταιριών για την επίτευξη συγκεκριμένων στόχων κατά </a:t>
            </a:r>
            <a:r>
              <a:rPr lang="en-US" b="1" kern="0" dirty="0">
                <a:solidFill>
                  <a:prstClr val="black"/>
                </a:solidFill>
              </a:rPr>
              <a:t>ESG</a:t>
            </a:r>
            <a:endParaRPr lang="el-GR" b="1" kern="0" dirty="0">
              <a:solidFill>
                <a:prstClr val="black"/>
              </a:solidFill>
            </a:endParaRPr>
          </a:p>
        </p:txBody>
      </p:sp>
      <p:sp>
        <p:nvSpPr>
          <p:cNvPr id="3" name="Slide Number Placeholder 1">
            <a:extLst>
              <a:ext uri="{FF2B5EF4-FFF2-40B4-BE49-F238E27FC236}">
                <a16:creationId xmlns:a16="http://schemas.microsoft.com/office/drawing/2014/main" id="{CA7F9BBB-0EE2-FE6C-0A7D-52C06B9FE4FA}"/>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14</a:t>
            </a:fld>
            <a:endParaRPr lang="en-US" dirty="0">
              <a:solidFill>
                <a:prstClr val="black">
                  <a:tint val="75000"/>
                </a:prstClr>
              </a:solidFill>
            </a:endParaRPr>
          </a:p>
        </p:txBody>
      </p:sp>
      <p:sp>
        <p:nvSpPr>
          <p:cNvPr id="18" name="Pentagon 1">
            <a:extLst>
              <a:ext uri="{FF2B5EF4-FFF2-40B4-BE49-F238E27FC236}">
                <a16:creationId xmlns:a16="http://schemas.microsoft.com/office/drawing/2014/main" id="{65C25033-9562-7F20-9BC1-DDC2A4608E9B}"/>
              </a:ext>
            </a:extLst>
          </p:cNvPr>
          <p:cNvSpPr/>
          <p:nvPr/>
        </p:nvSpPr>
        <p:spPr>
          <a:xfrm>
            <a:off x="1966107" y="2184334"/>
            <a:ext cx="864096" cy="441111"/>
          </a:xfrm>
          <a:prstGeom prst="homePlate">
            <a:avLst/>
          </a:prstGeom>
          <a:solidFill>
            <a:srgbClr val="1F5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19" name="Pentagon 1">
            <a:extLst>
              <a:ext uri="{FF2B5EF4-FFF2-40B4-BE49-F238E27FC236}">
                <a16:creationId xmlns:a16="http://schemas.microsoft.com/office/drawing/2014/main" id="{D139E897-325B-34A3-9C4D-43601267DD36}"/>
              </a:ext>
            </a:extLst>
          </p:cNvPr>
          <p:cNvSpPr/>
          <p:nvPr/>
        </p:nvSpPr>
        <p:spPr>
          <a:xfrm>
            <a:off x="1966107" y="2670358"/>
            <a:ext cx="864096" cy="441111"/>
          </a:xfrm>
          <a:prstGeom prst="homePlate">
            <a:avLst/>
          </a:prstGeom>
          <a:solidFill>
            <a:srgbClr val="3C7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20" name="Pentagon 1">
            <a:extLst>
              <a:ext uri="{FF2B5EF4-FFF2-40B4-BE49-F238E27FC236}">
                <a16:creationId xmlns:a16="http://schemas.microsoft.com/office/drawing/2014/main" id="{1ADA622C-CC9D-D0BA-09BA-57126FC32B40}"/>
              </a:ext>
            </a:extLst>
          </p:cNvPr>
          <p:cNvSpPr/>
          <p:nvPr/>
        </p:nvSpPr>
        <p:spPr>
          <a:xfrm>
            <a:off x="1966107" y="3173991"/>
            <a:ext cx="864096" cy="441111"/>
          </a:xfrm>
          <a:prstGeom prst="homePlate">
            <a:avLst/>
          </a:prstGeom>
          <a:solidFill>
            <a:srgbClr val="50A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21" name="Pentagon 1">
            <a:extLst>
              <a:ext uri="{FF2B5EF4-FFF2-40B4-BE49-F238E27FC236}">
                <a16:creationId xmlns:a16="http://schemas.microsoft.com/office/drawing/2014/main" id="{96942994-4290-440E-B0AD-F68DD9F4B4B0}"/>
              </a:ext>
            </a:extLst>
          </p:cNvPr>
          <p:cNvSpPr/>
          <p:nvPr/>
        </p:nvSpPr>
        <p:spPr>
          <a:xfrm>
            <a:off x="1966108" y="3677624"/>
            <a:ext cx="864096" cy="441111"/>
          </a:xfrm>
          <a:prstGeom prst="homePlate">
            <a:avLst/>
          </a:prstGeom>
          <a:solidFill>
            <a:srgbClr val="8AC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22" name="Pentagon 1">
            <a:extLst>
              <a:ext uri="{FF2B5EF4-FFF2-40B4-BE49-F238E27FC236}">
                <a16:creationId xmlns:a16="http://schemas.microsoft.com/office/drawing/2014/main" id="{2E74B257-3896-AB12-EDDE-664AC6F5AC59}"/>
              </a:ext>
            </a:extLst>
          </p:cNvPr>
          <p:cNvSpPr/>
          <p:nvPr/>
        </p:nvSpPr>
        <p:spPr>
          <a:xfrm>
            <a:off x="1966109" y="4186027"/>
            <a:ext cx="864096" cy="441111"/>
          </a:xfrm>
          <a:prstGeom prst="homePlate">
            <a:avLst/>
          </a:prstGeom>
          <a:solidFill>
            <a:srgbClr val="B1D87E">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23" name="Pentagon 1">
            <a:extLst>
              <a:ext uri="{FF2B5EF4-FFF2-40B4-BE49-F238E27FC236}">
                <a16:creationId xmlns:a16="http://schemas.microsoft.com/office/drawing/2014/main" id="{1B1EDF10-7F7D-7857-5205-8CF672DEA5F8}"/>
              </a:ext>
            </a:extLst>
          </p:cNvPr>
          <p:cNvSpPr/>
          <p:nvPr/>
        </p:nvSpPr>
        <p:spPr>
          <a:xfrm>
            <a:off x="1966107" y="4689660"/>
            <a:ext cx="864096" cy="441111"/>
          </a:xfrm>
          <a:prstGeom prst="homePlat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solidFill>
                <a:schemeClr val="bg1"/>
              </a:solidFill>
            </a:endParaRPr>
          </a:p>
        </p:txBody>
      </p:sp>
      <p:sp>
        <p:nvSpPr>
          <p:cNvPr id="24" name="TextBox 23">
            <a:extLst>
              <a:ext uri="{FF2B5EF4-FFF2-40B4-BE49-F238E27FC236}">
                <a16:creationId xmlns:a16="http://schemas.microsoft.com/office/drawing/2014/main" id="{2D5F12AC-7814-2BCB-140E-08D0407BE284}"/>
              </a:ext>
            </a:extLst>
          </p:cNvPr>
          <p:cNvSpPr txBox="1"/>
          <p:nvPr/>
        </p:nvSpPr>
        <p:spPr>
          <a:xfrm>
            <a:off x="1999538" y="2266402"/>
            <a:ext cx="575283" cy="409013"/>
          </a:xfrm>
          <a:prstGeom prst="rect">
            <a:avLst/>
          </a:prstGeom>
          <a:noFill/>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1</a:t>
            </a:r>
          </a:p>
        </p:txBody>
      </p:sp>
      <p:sp>
        <p:nvSpPr>
          <p:cNvPr id="25" name="TextBox 24">
            <a:extLst>
              <a:ext uri="{FF2B5EF4-FFF2-40B4-BE49-F238E27FC236}">
                <a16:creationId xmlns:a16="http://schemas.microsoft.com/office/drawing/2014/main" id="{40D12161-3427-94D9-F154-FB6A0FA96233}"/>
              </a:ext>
            </a:extLst>
          </p:cNvPr>
          <p:cNvSpPr txBox="1"/>
          <p:nvPr/>
        </p:nvSpPr>
        <p:spPr>
          <a:xfrm>
            <a:off x="1999538" y="2752776"/>
            <a:ext cx="582314" cy="409013"/>
          </a:xfrm>
          <a:prstGeom prst="rect">
            <a:avLst/>
          </a:prstGeom>
          <a:noFill/>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2</a:t>
            </a:r>
          </a:p>
        </p:txBody>
      </p:sp>
      <p:sp>
        <p:nvSpPr>
          <p:cNvPr id="26" name="TextBox 25">
            <a:extLst>
              <a:ext uri="{FF2B5EF4-FFF2-40B4-BE49-F238E27FC236}">
                <a16:creationId xmlns:a16="http://schemas.microsoft.com/office/drawing/2014/main" id="{A2DFF5AF-71EB-0C0E-F6E2-D12DABCD3E52}"/>
              </a:ext>
            </a:extLst>
          </p:cNvPr>
          <p:cNvSpPr txBox="1"/>
          <p:nvPr/>
        </p:nvSpPr>
        <p:spPr>
          <a:xfrm>
            <a:off x="1999538" y="3260938"/>
            <a:ext cx="582314" cy="409013"/>
          </a:xfrm>
          <a:prstGeom prst="rect">
            <a:avLst/>
          </a:prstGeom>
          <a:noFill/>
          <a:ln>
            <a:noFill/>
          </a:ln>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3</a:t>
            </a:r>
          </a:p>
        </p:txBody>
      </p:sp>
      <p:sp>
        <p:nvSpPr>
          <p:cNvPr id="27" name="TextBox 26">
            <a:extLst>
              <a:ext uri="{FF2B5EF4-FFF2-40B4-BE49-F238E27FC236}">
                <a16:creationId xmlns:a16="http://schemas.microsoft.com/office/drawing/2014/main" id="{CB24F2BB-52BD-B099-5532-FFCD505FE85C}"/>
              </a:ext>
            </a:extLst>
          </p:cNvPr>
          <p:cNvSpPr txBox="1"/>
          <p:nvPr/>
        </p:nvSpPr>
        <p:spPr>
          <a:xfrm>
            <a:off x="1979832" y="3764571"/>
            <a:ext cx="582314" cy="409013"/>
          </a:xfrm>
          <a:prstGeom prst="rect">
            <a:avLst/>
          </a:prstGeom>
          <a:noFill/>
          <a:ln>
            <a:noFill/>
          </a:ln>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4</a:t>
            </a:r>
          </a:p>
        </p:txBody>
      </p:sp>
      <p:sp>
        <p:nvSpPr>
          <p:cNvPr id="28" name="TextBox 27">
            <a:extLst>
              <a:ext uri="{FF2B5EF4-FFF2-40B4-BE49-F238E27FC236}">
                <a16:creationId xmlns:a16="http://schemas.microsoft.com/office/drawing/2014/main" id="{58C3D0C4-4914-BCEC-CFC7-5AEFA8201A97}"/>
              </a:ext>
            </a:extLst>
          </p:cNvPr>
          <p:cNvSpPr txBox="1"/>
          <p:nvPr/>
        </p:nvSpPr>
        <p:spPr>
          <a:xfrm>
            <a:off x="1999540" y="4273325"/>
            <a:ext cx="582314" cy="409013"/>
          </a:xfrm>
          <a:prstGeom prst="rect">
            <a:avLst/>
          </a:prstGeom>
          <a:noFill/>
          <a:ln>
            <a:noFill/>
          </a:ln>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5</a:t>
            </a:r>
          </a:p>
        </p:txBody>
      </p:sp>
      <p:sp>
        <p:nvSpPr>
          <p:cNvPr id="30" name="TextBox 29">
            <a:extLst>
              <a:ext uri="{FF2B5EF4-FFF2-40B4-BE49-F238E27FC236}">
                <a16:creationId xmlns:a16="http://schemas.microsoft.com/office/drawing/2014/main" id="{298F46FA-4A19-4E9F-D70F-DE0CDC219CDA}"/>
              </a:ext>
            </a:extLst>
          </p:cNvPr>
          <p:cNvSpPr txBox="1"/>
          <p:nvPr/>
        </p:nvSpPr>
        <p:spPr>
          <a:xfrm>
            <a:off x="1999538" y="4776607"/>
            <a:ext cx="582314" cy="409013"/>
          </a:xfrm>
          <a:prstGeom prst="rect">
            <a:avLst/>
          </a:prstGeom>
          <a:noFill/>
          <a:ln>
            <a:noFill/>
          </a:ln>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t>6</a:t>
            </a:r>
          </a:p>
        </p:txBody>
      </p:sp>
      <p:sp>
        <p:nvSpPr>
          <p:cNvPr id="31" name="Ορθογώνιο 38">
            <a:extLst>
              <a:ext uri="{FF2B5EF4-FFF2-40B4-BE49-F238E27FC236}">
                <a16:creationId xmlns:a16="http://schemas.microsoft.com/office/drawing/2014/main" id="{225FD3B4-3747-3E41-55B0-FF2758BFC3F1}"/>
              </a:ext>
            </a:extLst>
          </p:cNvPr>
          <p:cNvSpPr/>
          <p:nvPr/>
        </p:nvSpPr>
        <p:spPr>
          <a:xfrm>
            <a:off x="2890175" y="2166871"/>
            <a:ext cx="7768990" cy="441111"/>
          </a:xfrm>
          <a:prstGeom prst="rect">
            <a:avLst/>
          </a:prstGeom>
          <a:solidFill>
            <a:srgbClr val="1F51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500" dirty="0">
              <a:solidFill>
                <a:srgbClr val="1A3474"/>
              </a:solidFill>
            </a:endParaRPr>
          </a:p>
        </p:txBody>
      </p:sp>
      <p:sp>
        <p:nvSpPr>
          <p:cNvPr id="32" name="Ορθογώνιο 39">
            <a:extLst>
              <a:ext uri="{FF2B5EF4-FFF2-40B4-BE49-F238E27FC236}">
                <a16:creationId xmlns:a16="http://schemas.microsoft.com/office/drawing/2014/main" id="{4C6798F9-2FB3-03FF-705F-AF7DAF6D26EE}"/>
              </a:ext>
            </a:extLst>
          </p:cNvPr>
          <p:cNvSpPr/>
          <p:nvPr/>
        </p:nvSpPr>
        <p:spPr>
          <a:xfrm>
            <a:off x="2878683" y="2670358"/>
            <a:ext cx="7780482" cy="441111"/>
          </a:xfrm>
          <a:prstGeom prst="rect">
            <a:avLst/>
          </a:prstGeom>
          <a:solidFill>
            <a:srgbClr val="3C7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l-GR" sz="1500" dirty="0"/>
              <a:t>Πολυπλοκότητα στην ευθυγράμμιση των αρχών ESG με τις υφιστάμενες επιχειρησιακές διαδικασίες</a:t>
            </a:r>
          </a:p>
        </p:txBody>
      </p:sp>
      <p:sp>
        <p:nvSpPr>
          <p:cNvPr id="33" name="Ορθογώνιο 40">
            <a:extLst>
              <a:ext uri="{FF2B5EF4-FFF2-40B4-BE49-F238E27FC236}">
                <a16:creationId xmlns:a16="http://schemas.microsoft.com/office/drawing/2014/main" id="{B4C00E92-DB03-74D7-7FD2-9B9BF4AAEE72}"/>
              </a:ext>
            </a:extLst>
          </p:cNvPr>
          <p:cNvSpPr/>
          <p:nvPr/>
        </p:nvSpPr>
        <p:spPr>
          <a:xfrm>
            <a:off x="2881117" y="3174438"/>
            <a:ext cx="7778048" cy="441111"/>
          </a:xfrm>
          <a:prstGeom prst="rect">
            <a:avLst/>
          </a:prstGeom>
          <a:solidFill>
            <a:srgbClr val="50A03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l-GR" sz="1500" dirty="0"/>
              <a:t>Έλλειψη δέσμευσης της ηγεσίας ή στρατηγικής εστίασης</a:t>
            </a:r>
          </a:p>
        </p:txBody>
      </p:sp>
      <p:sp>
        <p:nvSpPr>
          <p:cNvPr id="35" name="Ορθογώνιο 41">
            <a:extLst>
              <a:ext uri="{FF2B5EF4-FFF2-40B4-BE49-F238E27FC236}">
                <a16:creationId xmlns:a16="http://schemas.microsoft.com/office/drawing/2014/main" id="{7BE800BD-B6B7-055F-CC3F-50A0E5F99C55}"/>
              </a:ext>
            </a:extLst>
          </p:cNvPr>
          <p:cNvSpPr/>
          <p:nvPr/>
        </p:nvSpPr>
        <p:spPr>
          <a:xfrm>
            <a:off x="2883686" y="3677624"/>
            <a:ext cx="7775479" cy="441111"/>
          </a:xfrm>
          <a:prstGeom prst="rect">
            <a:avLst/>
          </a:prstGeom>
          <a:solidFill>
            <a:srgbClr val="8AC53A"/>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l-GR" sz="1500" dirty="0"/>
              <a:t>Δυσκολία στη μέτρηση του αντίκτυπου των προσπαθειών ESG</a:t>
            </a:r>
          </a:p>
        </p:txBody>
      </p:sp>
      <p:sp>
        <p:nvSpPr>
          <p:cNvPr id="36" name="Ορθογώνιο 42">
            <a:extLst>
              <a:ext uri="{FF2B5EF4-FFF2-40B4-BE49-F238E27FC236}">
                <a16:creationId xmlns:a16="http://schemas.microsoft.com/office/drawing/2014/main" id="{EEAB4F82-4D82-D2FA-E2CB-CE6A7A7629A3}"/>
              </a:ext>
            </a:extLst>
          </p:cNvPr>
          <p:cNvSpPr/>
          <p:nvPr/>
        </p:nvSpPr>
        <p:spPr>
          <a:xfrm>
            <a:off x="2890176" y="4186027"/>
            <a:ext cx="7768989" cy="441111"/>
          </a:xfrm>
          <a:prstGeom prst="rect">
            <a:avLst/>
          </a:prstGeom>
          <a:solidFill>
            <a:srgbClr val="B1D87E">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l-GR" sz="1500" dirty="0"/>
              <a:t>Αντίσταση των εργαζομένων ή των τμημάτων</a:t>
            </a:r>
          </a:p>
        </p:txBody>
      </p:sp>
      <p:sp>
        <p:nvSpPr>
          <p:cNvPr id="37" name="Ορθογώνιο 43">
            <a:extLst>
              <a:ext uri="{FF2B5EF4-FFF2-40B4-BE49-F238E27FC236}">
                <a16:creationId xmlns:a16="http://schemas.microsoft.com/office/drawing/2014/main" id="{6D425986-E377-4E7F-56E9-D277F3540CC8}"/>
              </a:ext>
            </a:extLst>
          </p:cNvPr>
          <p:cNvSpPr/>
          <p:nvPr/>
        </p:nvSpPr>
        <p:spPr>
          <a:xfrm>
            <a:off x="2883685" y="4689660"/>
            <a:ext cx="7775480" cy="44111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l-GR" sz="1500" dirty="0">
                <a:solidFill>
                  <a:schemeClr val="bg1"/>
                </a:solidFill>
              </a:rPr>
              <a:t>Ανεπαρκή δεδομένα και συστήματα υποβολής εκθέσεων για την παρακολούθηση της προόδου των δράσεων ESG</a:t>
            </a:r>
          </a:p>
        </p:txBody>
      </p:sp>
      <p:sp>
        <p:nvSpPr>
          <p:cNvPr id="38" name="TextBox 37">
            <a:extLst>
              <a:ext uri="{FF2B5EF4-FFF2-40B4-BE49-F238E27FC236}">
                <a16:creationId xmlns:a16="http://schemas.microsoft.com/office/drawing/2014/main" id="{2DC024BC-28A4-D5AE-C497-43414F2F1967}"/>
              </a:ext>
            </a:extLst>
          </p:cNvPr>
          <p:cNvSpPr txBox="1"/>
          <p:nvPr/>
        </p:nvSpPr>
        <p:spPr>
          <a:xfrm>
            <a:off x="2966344" y="2228539"/>
            <a:ext cx="6768752" cy="323165"/>
          </a:xfrm>
          <a:prstGeom prst="rect">
            <a:avLst/>
          </a:prstGeom>
          <a:noFill/>
        </p:spPr>
        <p:txBody>
          <a:bodyPr wrap="square" rtlCol="0">
            <a:spAutoFit/>
          </a:bodyPr>
          <a:lstStyle/>
          <a:p>
            <a:r>
              <a:rPr lang="el-GR" sz="1500" dirty="0">
                <a:solidFill>
                  <a:schemeClr val="bg1"/>
                </a:solidFill>
              </a:rPr>
              <a:t>Ανεπαρκής προϋπολογισμός ή οικονομικοί πόροι</a:t>
            </a:r>
          </a:p>
        </p:txBody>
      </p:sp>
      <p:sp>
        <p:nvSpPr>
          <p:cNvPr id="7" name="Rectangle 29">
            <a:extLst>
              <a:ext uri="{FF2B5EF4-FFF2-40B4-BE49-F238E27FC236}">
                <a16:creationId xmlns:a16="http://schemas.microsoft.com/office/drawing/2014/main" id="{73216A65-DBFB-66AF-FB26-0254B81E0F8F}"/>
              </a:ext>
            </a:extLst>
          </p:cNvPr>
          <p:cNvSpPr/>
          <p:nvPr/>
        </p:nvSpPr>
        <p:spPr>
          <a:xfrm rot="16200000">
            <a:off x="-103343" y="3757704"/>
            <a:ext cx="3520216" cy="338554"/>
          </a:xfrm>
          <a:prstGeom prst="rect">
            <a:avLst/>
          </a:prstGeom>
        </p:spPr>
        <p:txBody>
          <a:bodyPr wrap="square">
            <a:spAutoFit/>
          </a:bodyPr>
          <a:lstStyle/>
          <a:p>
            <a:pPr algn="ctr"/>
            <a:r>
              <a:rPr lang="el-GR" sz="1600" b="1" dirty="0"/>
              <a:t>Σειρά κατάταξης</a:t>
            </a:r>
          </a:p>
        </p:txBody>
      </p:sp>
      <p:sp>
        <p:nvSpPr>
          <p:cNvPr id="8" name="Pentagon 1">
            <a:extLst>
              <a:ext uri="{FF2B5EF4-FFF2-40B4-BE49-F238E27FC236}">
                <a16:creationId xmlns:a16="http://schemas.microsoft.com/office/drawing/2014/main" id="{030E0FA2-4504-A5E1-C70C-B15B82F00BA2}"/>
              </a:ext>
            </a:extLst>
          </p:cNvPr>
          <p:cNvSpPr/>
          <p:nvPr/>
        </p:nvSpPr>
        <p:spPr>
          <a:xfrm>
            <a:off x="1966107" y="5198695"/>
            <a:ext cx="864096" cy="441111"/>
          </a:xfrm>
          <a:prstGeom prst="homePlat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solidFill>
                <a:schemeClr val="bg1"/>
              </a:solidFill>
            </a:endParaRPr>
          </a:p>
        </p:txBody>
      </p:sp>
      <p:sp>
        <p:nvSpPr>
          <p:cNvPr id="9" name="TextBox 8">
            <a:extLst>
              <a:ext uri="{FF2B5EF4-FFF2-40B4-BE49-F238E27FC236}">
                <a16:creationId xmlns:a16="http://schemas.microsoft.com/office/drawing/2014/main" id="{85130E4F-73F7-D861-6299-18FE76519E02}"/>
              </a:ext>
            </a:extLst>
          </p:cNvPr>
          <p:cNvSpPr txBox="1"/>
          <p:nvPr/>
        </p:nvSpPr>
        <p:spPr>
          <a:xfrm>
            <a:off x="1999538" y="5285642"/>
            <a:ext cx="582314" cy="338554"/>
          </a:xfrm>
          <a:prstGeom prst="rect">
            <a:avLst/>
          </a:prstGeom>
          <a:noFill/>
          <a:ln>
            <a:noFill/>
          </a:ln>
        </p:spPr>
        <p:txBody>
          <a:bodyPr wrap="square" rtlCol="0">
            <a:spAutoFit/>
          </a:bodyPr>
          <a:lstStyle>
            <a:defPPr>
              <a:defRPr lang="en-US"/>
            </a:defPPr>
            <a:lvl1pPr algn="ct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dirty="0">
                <a:solidFill>
                  <a:schemeClr val="tx1">
                    <a:lumMod val="75000"/>
                    <a:lumOff val="25000"/>
                  </a:schemeClr>
                </a:solidFill>
              </a:rPr>
              <a:t>7</a:t>
            </a:r>
          </a:p>
        </p:txBody>
      </p:sp>
      <p:sp>
        <p:nvSpPr>
          <p:cNvPr id="10" name="Ορθογώνιο 43">
            <a:extLst>
              <a:ext uri="{FF2B5EF4-FFF2-40B4-BE49-F238E27FC236}">
                <a16:creationId xmlns:a16="http://schemas.microsoft.com/office/drawing/2014/main" id="{4F3325D0-6BCA-40DA-FCE8-985249BD6E66}"/>
              </a:ext>
            </a:extLst>
          </p:cNvPr>
          <p:cNvSpPr/>
          <p:nvPr/>
        </p:nvSpPr>
        <p:spPr>
          <a:xfrm>
            <a:off x="2883685" y="5198695"/>
            <a:ext cx="7775480" cy="441111"/>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l-GR" sz="1500" dirty="0">
                <a:solidFill>
                  <a:schemeClr val="tx1">
                    <a:lumMod val="75000"/>
                    <a:lumOff val="25000"/>
                  </a:schemeClr>
                </a:solidFill>
              </a:rPr>
              <a:t>Αβεβαιότητα σχετικά με τις κανονιστικές απαιτήσεις και τις μελλοντικές πολιτικές</a:t>
            </a:r>
          </a:p>
        </p:txBody>
      </p:sp>
      <p:sp>
        <p:nvSpPr>
          <p:cNvPr id="42" name="Rectangle: Rounded Corners 41">
            <a:extLst>
              <a:ext uri="{FF2B5EF4-FFF2-40B4-BE49-F238E27FC236}">
                <a16:creationId xmlns:a16="http://schemas.microsoft.com/office/drawing/2014/main" id="{7C5B8CDF-B2B8-0E14-93D0-BF90EE4E6F76}"/>
              </a:ext>
            </a:extLst>
          </p:cNvPr>
          <p:cNvSpPr/>
          <p:nvPr/>
        </p:nvSpPr>
        <p:spPr>
          <a:xfrm>
            <a:off x="5375920" y="1124744"/>
            <a:ext cx="1692000" cy="659899"/>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
            <a:extLst>
              <a:ext uri="{FF2B5EF4-FFF2-40B4-BE49-F238E27FC236}">
                <a16:creationId xmlns:a16="http://schemas.microsoft.com/office/drawing/2014/main" id="{A7959578-8ACB-DC49-D0F9-4D1AB0C6C886}"/>
              </a:ext>
            </a:extLst>
          </p:cNvPr>
          <p:cNvSpPr/>
          <p:nvPr/>
        </p:nvSpPr>
        <p:spPr>
          <a:xfrm>
            <a:off x="335360" y="1170911"/>
            <a:ext cx="2263693"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Λειτουργίες εφοδιαστικής αλυσίδας</a:t>
            </a:r>
          </a:p>
        </p:txBody>
      </p:sp>
      <p:sp>
        <p:nvSpPr>
          <p:cNvPr id="44" name="Rectangle 2">
            <a:extLst>
              <a:ext uri="{FF2B5EF4-FFF2-40B4-BE49-F238E27FC236}">
                <a16:creationId xmlns:a16="http://schemas.microsoft.com/office/drawing/2014/main" id="{24D23A6E-1E9C-2C6C-60B4-0A175BC93789}"/>
              </a:ext>
            </a:extLst>
          </p:cNvPr>
          <p:cNvSpPr/>
          <p:nvPr/>
        </p:nvSpPr>
        <p:spPr>
          <a:xfrm>
            <a:off x="3279405" y="1162305"/>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Μεταφορά / Διανομή</a:t>
            </a:r>
            <a:endParaRPr lang="af-ZA" sz="1600" b="1" dirty="0">
              <a:solidFill>
                <a:schemeClr val="bg1">
                  <a:lumMod val="50000"/>
                </a:schemeClr>
              </a:solidFill>
            </a:endParaRPr>
          </a:p>
        </p:txBody>
      </p:sp>
      <p:sp>
        <p:nvSpPr>
          <p:cNvPr id="45" name="Rectangle 44">
            <a:extLst>
              <a:ext uri="{FF2B5EF4-FFF2-40B4-BE49-F238E27FC236}">
                <a16:creationId xmlns:a16="http://schemas.microsoft.com/office/drawing/2014/main" id="{39648C02-803F-71B0-583A-0AEF68F93371}"/>
              </a:ext>
            </a:extLst>
          </p:cNvPr>
          <p:cNvSpPr/>
          <p:nvPr/>
        </p:nvSpPr>
        <p:spPr>
          <a:xfrm>
            <a:off x="5430467" y="1170911"/>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rgbClr val="306228"/>
                </a:solidFill>
              </a:rPr>
              <a:t>Εσωτερικές λειτουργίες</a:t>
            </a:r>
          </a:p>
        </p:txBody>
      </p:sp>
      <p:sp>
        <p:nvSpPr>
          <p:cNvPr id="46" name="Rectangle 2">
            <a:extLst>
              <a:ext uri="{FF2B5EF4-FFF2-40B4-BE49-F238E27FC236}">
                <a16:creationId xmlns:a16="http://schemas.microsoft.com/office/drawing/2014/main" id="{0382FC65-866A-6795-C918-1AD347F7B180}"/>
              </a:ext>
            </a:extLst>
          </p:cNvPr>
          <p:cNvSpPr/>
          <p:nvPr/>
        </p:nvSpPr>
        <p:spPr>
          <a:xfrm>
            <a:off x="7620166" y="1162307"/>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Εξωτερικοί παράγοντες</a:t>
            </a:r>
            <a:endParaRPr lang="af-ZA" sz="1600" b="1" dirty="0">
              <a:solidFill>
                <a:schemeClr val="bg1">
                  <a:lumMod val="50000"/>
                </a:schemeClr>
              </a:solidFill>
            </a:endParaRPr>
          </a:p>
        </p:txBody>
      </p:sp>
      <p:sp>
        <p:nvSpPr>
          <p:cNvPr id="47" name="Rectangle 2">
            <a:extLst>
              <a:ext uri="{FF2B5EF4-FFF2-40B4-BE49-F238E27FC236}">
                <a16:creationId xmlns:a16="http://schemas.microsoft.com/office/drawing/2014/main" id="{9D8AC9E2-C17E-DD13-6DEA-1BDB753863DB}"/>
              </a:ext>
            </a:extLst>
          </p:cNvPr>
          <p:cNvSpPr/>
          <p:nvPr/>
        </p:nvSpPr>
        <p:spPr>
          <a:xfrm>
            <a:off x="9606930" y="1170911"/>
            <a:ext cx="1903653"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Χρήσιμοι</a:t>
            </a:r>
          </a:p>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 πόροι</a:t>
            </a:r>
            <a:endParaRPr lang="af-ZA" sz="1600" b="1" dirty="0">
              <a:solidFill>
                <a:schemeClr val="bg1">
                  <a:lumMod val="50000"/>
                </a:schemeClr>
              </a:solidFill>
            </a:endParaRPr>
          </a:p>
        </p:txBody>
      </p:sp>
    </p:spTree>
    <p:extLst>
      <p:ext uri="{BB962C8B-B14F-4D97-AF65-F5344CB8AC3E}">
        <p14:creationId xmlns:p14="http://schemas.microsoft.com/office/powerpoint/2010/main" val="351562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607A5-B023-62A2-3EFC-449B475E6E04}"/>
            </a:ext>
          </a:extLst>
        </p:cNvPr>
        <p:cNvGrpSpPr/>
        <p:nvPr/>
      </p:nvGrpSpPr>
      <p:grpSpPr>
        <a:xfrm>
          <a:off x="0" y="0"/>
          <a:ext cx="0" cy="0"/>
          <a:chOff x="0" y="0"/>
          <a:chExt cx="0" cy="0"/>
        </a:xfrm>
      </p:grpSpPr>
      <p:sp>
        <p:nvSpPr>
          <p:cNvPr id="208" name="Rectangle: Rounded Corners 207">
            <a:extLst>
              <a:ext uri="{FF2B5EF4-FFF2-40B4-BE49-F238E27FC236}">
                <a16:creationId xmlns:a16="http://schemas.microsoft.com/office/drawing/2014/main" id="{54B450B1-9569-AB9A-34A0-DEC046A8DB27}"/>
              </a:ext>
            </a:extLst>
          </p:cNvPr>
          <p:cNvSpPr/>
          <p:nvPr/>
        </p:nvSpPr>
        <p:spPr>
          <a:xfrm>
            <a:off x="890579" y="1311510"/>
            <a:ext cx="1352228" cy="659899"/>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A6E6488-190B-44B1-7017-B49C7B569293}"/>
              </a:ext>
            </a:extLst>
          </p:cNvPr>
          <p:cNvSpPr txBox="1"/>
          <p:nvPr/>
        </p:nvSpPr>
        <p:spPr>
          <a:xfrm>
            <a:off x="91074" y="135769"/>
            <a:ext cx="12000652" cy="923330"/>
          </a:xfrm>
          <a:prstGeom prst="rect">
            <a:avLst/>
          </a:prstGeom>
          <a:noFill/>
        </p:spPr>
        <p:txBody>
          <a:bodyPr wrap="square" rtlCol="0">
            <a:spAutoFit/>
          </a:bodyPr>
          <a:lstStyle/>
          <a:p>
            <a:pPr lvl="0" algn="r">
              <a:defRPr/>
            </a:pPr>
            <a:r>
              <a:rPr lang="en-US" b="1" kern="0" dirty="0">
                <a:solidFill>
                  <a:prstClr val="black"/>
                </a:solidFill>
              </a:rPr>
              <a:t>H </a:t>
            </a:r>
            <a:r>
              <a:rPr lang="el-GR" b="1" kern="0" dirty="0">
                <a:solidFill>
                  <a:prstClr val="black"/>
                </a:solidFill>
              </a:rPr>
              <a:t>στρατηγική προσέγγιση που σκοπεύουν οι εταιρίες που συμμετείχαν στην έρευνα να ακολουθήσουν τα επόμενα 1-3 χρόνια για την ενσωμάτωση των αρχών ESG στις λειτουργίες της αλυσίδας εφοδιασμού περιλαμβάνουν εκπαίδευση εργαζομένων, αύξηση των επενδύσεων και καθορισμό σαφών εταιρικών στόχων </a:t>
            </a:r>
          </a:p>
        </p:txBody>
      </p:sp>
      <p:sp>
        <p:nvSpPr>
          <p:cNvPr id="3" name="Slide Number Placeholder 1">
            <a:extLst>
              <a:ext uri="{FF2B5EF4-FFF2-40B4-BE49-F238E27FC236}">
                <a16:creationId xmlns:a16="http://schemas.microsoft.com/office/drawing/2014/main" id="{B09262FC-A4F7-C786-B4F8-ED53F3E83E81}"/>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15</a:t>
            </a:fld>
            <a:endParaRPr lang="en-US" dirty="0">
              <a:solidFill>
                <a:prstClr val="black">
                  <a:tint val="75000"/>
                </a:prstClr>
              </a:solidFill>
            </a:endParaRPr>
          </a:p>
        </p:txBody>
      </p:sp>
      <p:sp>
        <p:nvSpPr>
          <p:cNvPr id="201" name="Rectangle 3">
            <a:extLst>
              <a:ext uri="{FF2B5EF4-FFF2-40B4-BE49-F238E27FC236}">
                <a16:creationId xmlns:a16="http://schemas.microsoft.com/office/drawing/2014/main" id="{B0BF398D-46A7-D853-5A7A-52242FC69A29}"/>
              </a:ext>
            </a:extLst>
          </p:cNvPr>
          <p:cNvSpPr/>
          <p:nvPr/>
        </p:nvSpPr>
        <p:spPr>
          <a:xfrm>
            <a:off x="623392" y="1321652"/>
            <a:ext cx="1903653"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rgbClr val="306228"/>
                </a:solidFill>
              </a:rPr>
              <a:t>Υιοθέτηση στρατηγικής</a:t>
            </a:r>
          </a:p>
        </p:txBody>
      </p:sp>
      <p:sp>
        <p:nvSpPr>
          <p:cNvPr id="4" name="Rectangle 2">
            <a:extLst>
              <a:ext uri="{FF2B5EF4-FFF2-40B4-BE49-F238E27FC236}">
                <a16:creationId xmlns:a16="http://schemas.microsoft.com/office/drawing/2014/main" id="{2E4F2311-62E8-5B8C-9813-E9BF197048EC}"/>
              </a:ext>
            </a:extLst>
          </p:cNvPr>
          <p:cNvSpPr/>
          <p:nvPr/>
        </p:nvSpPr>
        <p:spPr>
          <a:xfrm>
            <a:off x="2584820" y="1319608"/>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Στόλος</a:t>
            </a:r>
          </a:p>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 οχημάτων</a:t>
            </a:r>
            <a:endParaRPr lang="af-ZA" sz="1600" b="1" dirty="0">
              <a:solidFill>
                <a:schemeClr val="bg1">
                  <a:lumMod val="50000"/>
                </a:schemeClr>
              </a:solidFill>
            </a:endParaRPr>
          </a:p>
        </p:txBody>
      </p:sp>
      <p:sp>
        <p:nvSpPr>
          <p:cNvPr id="6" name="Rectangle 2">
            <a:extLst>
              <a:ext uri="{FF2B5EF4-FFF2-40B4-BE49-F238E27FC236}">
                <a16:creationId xmlns:a16="http://schemas.microsoft.com/office/drawing/2014/main" id="{69218431-F54E-6687-1D4B-349CB1BEEF80}"/>
              </a:ext>
            </a:extLst>
          </p:cNvPr>
          <p:cNvSpPr/>
          <p:nvPr/>
        </p:nvSpPr>
        <p:spPr>
          <a:xfrm>
            <a:off x="4199077" y="1304048"/>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Εταιρική</a:t>
            </a:r>
          </a:p>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 φήμη</a:t>
            </a:r>
            <a:endParaRPr lang="af-ZA" sz="1600" b="1" dirty="0">
              <a:solidFill>
                <a:schemeClr val="bg1">
                  <a:lumMod val="50000"/>
                </a:schemeClr>
              </a:solidFill>
            </a:endParaRPr>
          </a:p>
        </p:txBody>
      </p:sp>
      <p:sp>
        <p:nvSpPr>
          <p:cNvPr id="2" name="Rectangle 2">
            <a:extLst>
              <a:ext uri="{FF2B5EF4-FFF2-40B4-BE49-F238E27FC236}">
                <a16:creationId xmlns:a16="http://schemas.microsoft.com/office/drawing/2014/main" id="{B803B885-6811-EFD0-C4E6-4EC96DA506C9}"/>
              </a:ext>
            </a:extLst>
          </p:cNvPr>
          <p:cNvSpPr/>
          <p:nvPr/>
        </p:nvSpPr>
        <p:spPr>
          <a:xfrm>
            <a:off x="7698627" y="1311510"/>
            <a:ext cx="1903653"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Παράγοντες</a:t>
            </a:r>
            <a:endParaRPr lang="en-US" sz="1600" b="1" dirty="0">
              <a:solidFill>
                <a:schemeClr val="bg1">
                  <a:lumMod val="50000"/>
                </a:schemeClr>
              </a:solidFill>
            </a:endParaRPr>
          </a:p>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 </a:t>
            </a:r>
            <a:r>
              <a:rPr lang="en-US" sz="1600" b="1" dirty="0">
                <a:solidFill>
                  <a:schemeClr val="bg1">
                    <a:lumMod val="50000"/>
                  </a:schemeClr>
                </a:solidFill>
              </a:rPr>
              <a:t>ESG</a:t>
            </a:r>
          </a:p>
        </p:txBody>
      </p:sp>
      <p:sp>
        <p:nvSpPr>
          <p:cNvPr id="7" name="Rounded Rectangle 37">
            <a:extLst>
              <a:ext uri="{FF2B5EF4-FFF2-40B4-BE49-F238E27FC236}">
                <a16:creationId xmlns:a16="http://schemas.microsoft.com/office/drawing/2014/main" id="{C2D243C6-8E01-AB09-EF00-7AC6D71E97C0}"/>
              </a:ext>
            </a:extLst>
          </p:cNvPr>
          <p:cNvSpPr/>
          <p:nvPr/>
        </p:nvSpPr>
        <p:spPr>
          <a:xfrm rot="5400000">
            <a:off x="7700231" y="1595683"/>
            <a:ext cx="277001" cy="452628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8" name="Rounded Rectangle 37">
            <a:extLst>
              <a:ext uri="{FF2B5EF4-FFF2-40B4-BE49-F238E27FC236}">
                <a16:creationId xmlns:a16="http://schemas.microsoft.com/office/drawing/2014/main" id="{E4EBF7EF-E4B4-7640-8DA6-6DEB3296D151}"/>
              </a:ext>
            </a:extLst>
          </p:cNvPr>
          <p:cNvSpPr/>
          <p:nvPr/>
        </p:nvSpPr>
        <p:spPr>
          <a:xfrm rot="16200000" flipH="1">
            <a:off x="7283110" y="1996828"/>
            <a:ext cx="283953" cy="3711569"/>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9" name="Rounded Rectangle 37">
            <a:extLst>
              <a:ext uri="{FF2B5EF4-FFF2-40B4-BE49-F238E27FC236}">
                <a16:creationId xmlns:a16="http://schemas.microsoft.com/office/drawing/2014/main" id="{3AE005F6-4EA2-762B-123E-EC138FFCF02D}"/>
              </a:ext>
            </a:extLst>
          </p:cNvPr>
          <p:cNvSpPr/>
          <p:nvPr/>
        </p:nvSpPr>
        <p:spPr>
          <a:xfrm rot="5400000">
            <a:off x="7700231" y="1096587"/>
            <a:ext cx="277001" cy="452628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0" name="Rounded Rectangle 37">
            <a:extLst>
              <a:ext uri="{FF2B5EF4-FFF2-40B4-BE49-F238E27FC236}">
                <a16:creationId xmlns:a16="http://schemas.microsoft.com/office/drawing/2014/main" id="{50CE9396-40C9-7C53-5F85-5F969CE131C4}"/>
              </a:ext>
            </a:extLst>
          </p:cNvPr>
          <p:cNvSpPr/>
          <p:nvPr/>
        </p:nvSpPr>
        <p:spPr>
          <a:xfrm rot="5400000">
            <a:off x="7708149" y="2112110"/>
            <a:ext cx="277001" cy="452628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1" name="Rectangle 55">
            <a:extLst>
              <a:ext uri="{FF2B5EF4-FFF2-40B4-BE49-F238E27FC236}">
                <a16:creationId xmlns:a16="http://schemas.microsoft.com/office/drawing/2014/main" id="{2410BB65-2818-EE0E-E99B-DDE0BDB44591}"/>
              </a:ext>
            </a:extLst>
          </p:cNvPr>
          <p:cNvSpPr/>
          <p:nvPr/>
        </p:nvSpPr>
        <p:spPr>
          <a:xfrm>
            <a:off x="7099670" y="3716634"/>
            <a:ext cx="498855"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54</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2" name="Rounded Rectangle 37">
            <a:extLst>
              <a:ext uri="{FF2B5EF4-FFF2-40B4-BE49-F238E27FC236}">
                <a16:creationId xmlns:a16="http://schemas.microsoft.com/office/drawing/2014/main" id="{A9FECFE3-E765-A341-C4A0-EB8318AAE4F7}"/>
              </a:ext>
            </a:extLst>
          </p:cNvPr>
          <p:cNvSpPr/>
          <p:nvPr/>
        </p:nvSpPr>
        <p:spPr>
          <a:xfrm rot="16200000" flipH="1">
            <a:off x="7377119" y="1415568"/>
            <a:ext cx="277003" cy="3888320"/>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3" name="Rectangle 55">
            <a:extLst>
              <a:ext uri="{FF2B5EF4-FFF2-40B4-BE49-F238E27FC236}">
                <a16:creationId xmlns:a16="http://schemas.microsoft.com/office/drawing/2014/main" id="{FACC9B71-AC7F-BB65-2A6E-9E758D66B956}"/>
              </a:ext>
            </a:extLst>
          </p:cNvPr>
          <p:cNvSpPr/>
          <p:nvPr/>
        </p:nvSpPr>
        <p:spPr>
          <a:xfrm>
            <a:off x="7438187" y="3203628"/>
            <a:ext cx="498855"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58</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4" name="Rounded Rectangle 37">
            <a:extLst>
              <a:ext uri="{FF2B5EF4-FFF2-40B4-BE49-F238E27FC236}">
                <a16:creationId xmlns:a16="http://schemas.microsoft.com/office/drawing/2014/main" id="{8FA5FB87-9BD5-9B41-F129-320A21C116D2}"/>
              </a:ext>
            </a:extLst>
          </p:cNvPr>
          <p:cNvSpPr/>
          <p:nvPr/>
        </p:nvSpPr>
        <p:spPr>
          <a:xfrm rot="16200000" flipH="1">
            <a:off x="6936801" y="2886950"/>
            <a:ext cx="286793" cy="2984914"/>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5" name="Rectangle 55">
            <a:extLst>
              <a:ext uri="{FF2B5EF4-FFF2-40B4-BE49-F238E27FC236}">
                <a16:creationId xmlns:a16="http://schemas.microsoft.com/office/drawing/2014/main" id="{5B7A4E87-B967-9CCC-3138-084BEC7A84D7}"/>
              </a:ext>
            </a:extLst>
          </p:cNvPr>
          <p:cNvSpPr/>
          <p:nvPr/>
        </p:nvSpPr>
        <p:spPr>
          <a:xfrm>
            <a:off x="6946483" y="4224576"/>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46%</a:t>
            </a:r>
          </a:p>
        </p:txBody>
      </p:sp>
      <p:cxnSp>
        <p:nvCxnSpPr>
          <p:cNvPr id="16" name="Straight Connector 15">
            <a:extLst>
              <a:ext uri="{FF2B5EF4-FFF2-40B4-BE49-F238E27FC236}">
                <a16:creationId xmlns:a16="http://schemas.microsoft.com/office/drawing/2014/main" id="{3E615802-99E5-CB9F-F546-9BF41AD2B690}"/>
              </a:ext>
            </a:extLst>
          </p:cNvPr>
          <p:cNvCxnSpPr>
            <a:cxnSpLocks/>
          </p:cNvCxnSpPr>
          <p:nvPr/>
        </p:nvCxnSpPr>
        <p:spPr>
          <a:xfrm>
            <a:off x="5439197" y="3212338"/>
            <a:ext cx="0" cy="234161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66536A7D-9595-E9E2-1251-4AEC517A1E46}"/>
              </a:ext>
            </a:extLst>
          </p:cNvPr>
          <p:cNvSpPr/>
          <p:nvPr/>
        </p:nvSpPr>
        <p:spPr>
          <a:xfrm>
            <a:off x="911425" y="3140968"/>
            <a:ext cx="452777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Εκπαίδευση των εργαζομένων μας για να αντιληφθούν τη σημασία της υιοθέτησης δράσεων ESG σε περιβαλλοντικό και κοινωνικό επίπεδο</a:t>
            </a:r>
          </a:p>
        </p:txBody>
      </p:sp>
      <p:sp>
        <p:nvSpPr>
          <p:cNvPr id="31" name="Rounded Rectangle 37">
            <a:extLst>
              <a:ext uri="{FF2B5EF4-FFF2-40B4-BE49-F238E27FC236}">
                <a16:creationId xmlns:a16="http://schemas.microsoft.com/office/drawing/2014/main" id="{336F4D9C-7803-68C0-157D-38CD37BF46AA}"/>
              </a:ext>
            </a:extLst>
          </p:cNvPr>
          <p:cNvSpPr/>
          <p:nvPr/>
        </p:nvSpPr>
        <p:spPr>
          <a:xfrm rot="5400000">
            <a:off x="7716068" y="3152311"/>
            <a:ext cx="277001" cy="452628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33" name="Rounded Rectangle 37">
            <a:extLst>
              <a:ext uri="{FF2B5EF4-FFF2-40B4-BE49-F238E27FC236}">
                <a16:creationId xmlns:a16="http://schemas.microsoft.com/office/drawing/2014/main" id="{39479ECF-C80E-BC52-5E8D-7ADD52295AB2}"/>
              </a:ext>
            </a:extLst>
          </p:cNvPr>
          <p:cNvSpPr/>
          <p:nvPr/>
        </p:nvSpPr>
        <p:spPr>
          <a:xfrm rot="16200000" flipH="1">
            <a:off x="6672429" y="4193048"/>
            <a:ext cx="283953" cy="2451612"/>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34" name="Rounded Rectangle 37">
            <a:extLst>
              <a:ext uri="{FF2B5EF4-FFF2-40B4-BE49-F238E27FC236}">
                <a16:creationId xmlns:a16="http://schemas.microsoft.com/office/drawing/2014/main" id="{E22B5CC5-AD15-DBAB-FB7C-31C78D045643}"/>
              </a:ext>
            </a:extLst>
          </p:cNvPr>
          <p:cNvSpPr/>
          <p:nvPr/>
        </p:nvSpPr>
        <p:spPr>
          <a:xfrm rot="5400000">
            <a:off x="7708149" y="2632398"/>
            <a:ext cx="277001" cy="452628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38" name="Rectangle 55">
            <a:extLst>
              <a:ext uri="{FF2B5EF4-FFF2-40B4-BE49-F238E27FC236}">
                <a16:creationId xmlns:a16="http://schemas.microsoft.com/office/drawing/2014/main" id="{EBDD2327-8194-B9C1-9DCA-AD3F070CD30A}"/>
              </a:ext>
            </a:extLst>
          </p:cNvPr>
          <p:cNvSpPr/>
          <p:nvPr/>
        </p:nvSpPr>
        <p:spPr>
          <a:xfrm>
            <a:off x="6513393" y="5283231"/>
            <a:ext cx="498855"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3</a:t>
            </a:r>
            <a:r>
              <a:rPr lang="el-GR" sz="1400" b="1" dirty="0">
                <a:solidFill>
                  <a:prstClr val="white"/>
                </a:solidFill>
                <a:latin typeface="Calibri"/>
              </a:rPr>
              <a:t>7</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41" name="Rounded Rectangle 37">
            <a:extLst>
              <a:ext uri="{FF2B5EF4-FFF2-40B4-BE49-F238E27FC236}">
                <a16:creationId xmlns:a16="http://schemas.microsoft.com/office/drawing/2014/main" id="{AA90F525-C835-E9EB-CADB-CE800589E14A}"/>
              </a:ext>
            </a:extLst>
          </p:cNvPr>
          <p:cNvSpPr/>
          <p:nvPr/>
        </p:nvSpPr>
        <p:spPr>
          <a:xfrm rot="16200000" flipH="1">
            <a:off x="6789608" y="3567031"/>
            <a:ext cx="277003" cy="2656266"/>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42" name="Rectangle 55">
            <a:extLst>
              <a:ext uri="{FF2B5EF4-FFF2-40B4-BE49-F238E27FC236}">
                <a16:creationId xmlns:a16="http://schemas.microsoft.com/office/drawing/2014/main" id="{C16E4F78-C64C-CDE9-9E83-44F522271E60}"/>
              </a:ext>
            </a:extLst>
          </p:cNvPr>
          <p:cNvSpPr/>
          <p:nvPr/>
        </p:nvSpPr>
        <p:spPr>
          <a:xfrm>
            <a:off x="6678487" y="4750867"/>
            <a:ext cx="498855"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41</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49" name="Rectangle 48">
            <a:extLst>
              <a:ext uri="{FF2B5EF4-FFF2-40B4-BE49-F238E27FC236}">
                <a16:creationId xmlns:a16="http://schemas.microsoft.com/office/drawing/2014/main" id="{527686C4-7225-4DDF-457D-77D28EB664EC}"/>
              </a:ext>
            </a:extLst>
          </p:cNvPr>
          <p:cNvSpPr/>
          <p:nvPr/>
        </p:nvSpPr>
        <p:spPr>
          <a:xfrm>
            <a:off x="919206" y="4689075"/>
            <a:ext cx="451126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Θα δώσουμε προτεραιότητα στη συνεργασία με προμηθευτές και συνεργάτες που συμμορφώνονται με πρακτικές ESG</a:t>
            </a:r>
          </a:p>
        </p:txBody>
      </p:sp>
      <p:sp>
        <p:nvSpPr>
          <p:cNvPr id="52" name="Rectangle 51">
            <a:extLst>
              <a:ext uri="{FF2B5EF4-FFF2-40B4-BE49-F238E27FC236}">
                <a16:creationId xmlns:a16="http://schemas.microsoft.com/office/drawing/2014/main" id="{B7F0E00C-FBF9-EB01-CB88-929F1C91A17D}"/>
              </a:ext>
            </a:extLst>
          </p:cNvPr>
          <p:cNvSpPr/>
          <p:nvPr/>
        </p:nvSpPr>
        <p:spPr>
          <a:xfrm>
            <a:off x="919206" y="3639961"/>
            <a:ext cx="4526281"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Αύξηση των επενδύσεων σε βιώσιμη τεχνολογία/εξοπλισμό/υποδομές (π.χ. κτήρια) και αειφόρα καινοτομία</a:t>
            </a:r>
          </a:p>
        </p:txBody>
      </p:sp>
      <p:sp>
        <p:nvSpPr>
          <p:cNvPr id="53" name="Rectangle 52">
            <a:extLst>
              <a:ext uri="{FF2B5EF4-FFF2-40B4-BE49-F238E27FC236}">
                <a16:creationId xmlns:a16="http://schemas.microsoft.com/office/drawing/2014/main" id="{3DFA6A6D-8E77-7097-68EE-A2EB1647CC31}"/>
              </a:ext>
            </a:extLst>
          </p:cNvPr>
          <p:cNvSpPr/>
          <p:nvPr/>
        </p:nvSpPr>
        <p:spPr>
          <a:xfrm>
            <a:off x="902695" y="5170731"/>
            <a:ext cx="452777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Ανάπτυξη εσωτερικής ομάδας εργασίας ή ειδικής ομάδας για την ESG</a:t>
            </a:r>
          </a:p>
        </p:txBody>
      </p:sp>
      <p:sp>
        <p:nvSpPr>
          <p:cNvPr id="54" name="Rectangle 53">
            <a:extLst>
              <a:ext uri="{FF2B5EF4-FFF2-40B4-BE49-F238E27FC236}">
                <a16:creationId xmlns:a16="http://schemas.microsoft.com/office/drawing/2014/main" id="{F24C06DC-9B44-7A4D-EF24-D1EE6F278665}"/>
              </a:ext>
            </a:extLst>
          </p:cNvPr>
          <p:cNvSpPr/>
          <p:nvPr/>
        </p:nvSpPr>
        <p:spPr>
          <a:xfrm>
            <a:off x="911425" y="4144925"/>
            <a:ext cx="4527771"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Καθορισμός σαφών στόχων που σχετίζονται με την ESG και ενσωμάτωσή τους στην εταιρική στρατηγική</a:t>
            </a:r>
          </a:p>
        </p:txBody>
      </p:sp>
      <p:grpSp>
        <p:nvGrpSpPr>
          <p:cNvPr id="60" name="Group 59">
            <a:extLst>
              <a:ext uri="{FF2B5EF4-FFF2-40B4-BE49-F238E27FC236}">
                <a16:creationId xmlns:a16="http://schemas.microsoft.com/office/drawing/2014/main" id="{988FBF22-531D-BFA9-C2C4-A686BB963031}"/>
              </a:ext>
            </a:extLst>
          </p:cNvPr>
          <p:cNvGrpSpPr/>
          <p:nvPr/>
        </p:nvGrpSpPr>
        <p:grpSpPr>
          <a:xfrm>
            <a:off x="5369658" y="5625316"/>
            <a:ext cx="5108090" cy="259474"/>
            <a:chOff x="5316816" y="5805031"/>
            <a:chExt cx="6259057" cy="259474"/>
          </a:xfrm>
        </p:grpSpPr>
        <p:sp>
          <p:nvSpPr>
            <p:cNvPr id="61" name="Rectangle 54">
              <a:extLst>
                <a:ext uri="{FF2B5EF4-FFF2-40B4-BE49-F238E27FC236}">
                  <a16:creationId xmlns:a16="http://schemas.microsoft.com/office/drawing/2014/main" id="{1695B5AA-0E85-18FB-5AB4-6C6184CC6972}"/>
                </a:ext>
              </a:extLst>
            </p:cNvPr>
            <p:cNvSpPr/>
            <p:nvPr/>
          </p:nvSpPr>
          <p:spPr>
            <a:xfrm>
              <a:off x="9882397" y="5805031"/>
              <a:ext cx="925531" cy="253146"/>
            </a:xfrm>
            <a:prstGeom prst="rect">
              <a:avLst/>
            </a:prstGeom>
          </p:spPr>
          <p:txBody>
            <a:bodyPr wrap="square">
              <a:spAutoFit/>
            </a:bodyPr>
            <a:lstStyle/>
            <a:p>
              <a:pPr algn="ctr" defTabSz="1219170">
                <a:lnSpc>
                  <a:spcPct val="95000"/>
                </a:lnSpc>
              </a:pPr>
              <a:r>
                <a:rPr lang="el-GR" sz="1050" b="1" dirty="0"/>
                <a:t>60</a:t>
              </a:r>
              <a:r>
                <a:rPr lang="en-US" sz="1050" b="1" dirty="0"/>
                <a:t>%</a:t>
              </a:r>
            </a:p>
          </p:txBody>
        </p:sp>
        <p:sp>
          <p:nvSpPr>
            <p:cNvPr id="62" name="Rectangle 54">
              <a:extLst>
                <a:ext uri="{FF2B5EF4-FFF2-40B4-BE49-F238E27FC236}">
                  <a16:creationId xmlns:a16="http://schemas.microsoft.com/office/drawing/2014/main" id="{4EE1DFF6-C4E7-0B29-5A33-26EF350F03D3}"/>
                </a:ext>
              </a:extLst>
            </p:cNvPr>
            <p:cNvSpPr/>
            <p:nvPr/>
          </p:nvSpPr>
          <p:spPr>
            <a:xfrm>
              <a:off x="9054217" y="5811140"/>
              <a:ext cx="966130" cy="253146"/>
            </a:xfrm>
            <a:prstGeom prst="rect">
              <a:avLst/>
            </a:prstGeom>
          </p:spPr>
          <p:txBody>
            <a:bodyPr wrap="square">
              <a:spAutoFit/>
            </a:bodyPr>
            <a:lstStyle/>
            <a:p>
              <a:pPr algn="ctr" defTabSz="1219170">
                <a:lnSpc>
                  <a:spcPct val="95000"/>
                </a:lnSpc>
              </a:pPr>
              <a:r>
                <a:rPr lang="el-GR" sz="1050" b="1" dirty="0"/>
                <a:t>50</a:t>
              </a:r>
              <a:r>
                <a:rPr lang="en-US" sz="1050" b="1" dirty="0"/>
                <a:t>%</a:t>
              </a:r>
            </a:p>
          </p:txBody>
        </p:sp>
        <p:sp>
          <p:nvSpPr>
            <p:cNvPr id="63" name="Rectangle 54">
              <a:extLst>
                <a:ext uri="{FF2B5EF4-FFF2-40B4-BE49-F238E27FC236}">
                  <a16:creationId xmlns:a16="http://schemas.microsoft.com/office/drawing/2014/main" id="{231EB293-917A-6CAF-A32A-4A0F62F0AE1A}"/>
                </a:ext>
              </a:extLst>
            </p:cNvPr>
            <p:cNvSpPr/>
            <p:nvPr/>
          </p:nvSpPr>
          <p:spPr>
            <a:xfrm>
              <a:off x="8302018" y="5807803"/>
              <a:ext cx="939500" cy="253146"/>
            </a:xfrm>
            <a:prstGeom prst="rect">
              <a:avLst/>
            </a:prstGeom>
          </p:spPr>
          <p:txBody>
            <a:bodyPr wrap="square">
              <a:spAutoFit/>
            </a:bodyPr>
            <a:lstStyle/>
            <a:p>
              <a:pPr algn="ctr" defTabSz="1219170">
                <a:lnSpc>
                  <a:spcPct val="95000"/>
                </a:lnSpc>
              </a:pPr>
              <a:r>
                <a:rPr lang="el-GR" sz="1050" b="1" dirty="0"/>
                <a:t>40</a:t>
              </a:r>
              <a:r>
                <a:rPr lang="en-US" sz="1050" b="1" dirty="0"/>
                <a:t>%</a:t>
              </a:r>
            </a:p>
          </p:txBody>
        </p:sp>
        <p:sp>
          <p:nvSpPr>
            <p:cNvPr id="64" name="Rectangle 54">
              <a:extLst>
                <a:ext uri="{FF2B5EF4-FFF2-40B4-BE49-F238E27FC236}">
                  <a16:creationId xmlns:a16="http://schemas.microsoft.com/office/drawing/2014/main" id="{58234CAE-8EF1-CA4A-5EFE-349D00A583C9}"/>
                </a:ext>
              </a:extLst>
            </p:cNvPr>
            <p:cNvSpPr/>
            <p:nvPr/>
          </p:nvSpPr>
          <p:spPr>
            <a:xfrm>
              <a:off x="7534450" y="5807803"/>
              <a:ext cx="928239" cy="253146"/>
            </a:xfrm>
            <a:prstGeom prst="rect">
              <a:avLst/>
            </a:prstGeom>
          </p:spPr>
          <p:txBody>
            <a:bodyPr wrap="square">
              <a:spAutoFit/>
            </a:bodyPr>
            <a:lstStyle/>
            <a:p>
              <a:pPr algn="ctr" defTabSz="1219170">
                <a:lnSpc>
                  <a:spcPct val="95000"/>
                </a:lnSpc>
              </a:pPr>
              <a:r>
                <a:rPr lang="el-GR" sz="1050" b="1" dirty="0"/>
                <a:t>30</a:t>
              </a:r>
              <a:r>
                <a:rPr lang="en-US" sz="1050" b="1" dirty="0"/>
                <a:t>%</a:t>
              </a:r>
            </a:p>
          </p:txBody>
        </p:sp>
        <p:sp>
          <p:nvSpPr>
            <p:cNvPr id="65" name="Rectangle 54">
              <a:extLst>
                <a:ext uri="{FF2B5EF4-FFF2-40B4-BE49-F238E27FC236}">
                  <a16:creationId xmlns:a16="http://schemas.microsoft.com/office/drawing/2014/main" id="{6A8946B8-1B4E-AD9D-8D7A-DF04EB37891F}"/>
                </a:ext>
              </a:extLst>
            </p:cNvPr>
            <p:cNvSpPr/>
            <p:nvPr/>
          </p:nvSpPr>
          <p:spPr>
            <a:xfrm>
              <a:off x="5931496" y="5810864"/>
              <a:ext cx="928239" cy="253146"/>
            </a:xfrm>
            <a:prstGeom prst="rect">
              <a:avLst/>
            </a:prstGeom>
          </p:spPr>
          <p:txBody>
            <a:bodyPr wrap="square">
              <a:spAutoFit/>
            </a:bodyPr>
            <a:lstStyle/>
            <a:p>
              <a:pPr algn="ctr" defTabSz="1219170">
                <a:lnSpc>
                  <a:spcPct val="95000"/>
                </a:lnSpc>
              </a:pPr>
              <a:r>
                <a:rPr lang="el-GR" sz="1050" b="1" dirty="0"/>
                <a:t>10</a:t>
              </a:r>
              <a:r>
                <a:rPr lang="en-US" sz="1050" b="1" dirty="0"/>
                <a:t>%</a:t>
              </a:r>
            </a:p>
          </p:txBody>
        </p:sp>
        <p:sp>
          <p:nvSpPr>
            <p:cNvPr id="66" name="Rectangle 54">
              <a:extLst>
                <a:ext uri="{FF2B5EF4-FFF2-40B4-BE49-F238E27FC236}">
                  <a16:creationId xmlns:a16="http://schemas.microsoft.com/office/drawing/2014/main" id="{5B35D83F-BA80-D199-D641-23B0BC65DFF2}"/>
                </a:ext>
              </a:extLst>
            </p:cNvPr>
            <p:cNvSpPr/>
            <p:nvPr/>
          </p:nvSpPr>
          <p:spPr>
            <a:xfrm>
              <a:off x="6768507" y="5807803"/>
              <a:ext cx="915353" cy="253146"/>
            </a:xfrm>
            <a:prstGeom prst="rect">
              <a:avLst/>
            </a:prstGeom>
          </p:spPr>
          <p:txBody>
            <a:bodyPr wrap="square">
              <a:spAutoFit/>
            </a:bodyPr>
            <a:lstStyle/>
            <a:p>
              <a:pPr algn="ctr" defTabSz="1219170">
                <a:lnSpc>
                  <a:spcPct val="95000"/>
                </a:lnSpc>
              </a:pPr>
              <a:r>
                <a:rPr lang="el-GR" sz="1050" b="1" dirty="0"/>
                <a:t>20</a:t>
              </a:r>
              <a:r>
                <a:rPr lang="en-US" sz="1050" b="1" dirty="0"/>
                <a:t>%</a:t>
              </a:r>
            </a:p>
          </p:txBody>
        </p:sp>
        <p:sp>
          <p:nvSpPr>
            <p:cNvPr id="67" name="Rectangle 54">
              <a:extLst>
                <a:ext uri="{FF2B5EF4-FFF2-40B4-BE49-F238E27FC236}">
                  <a16:creationId xmlns:a16="http://schemas.microsoft.com/office/drawing/2014/main" id="{74C08560-C68F-DE39-6E6C-ED7C715DC540}"/>
                </a:ext>
              </a:extLst>
            </p:cNvPr>
            <p:cNvSpPr/>
            <p:nvPr/>
          </p:nvSpPr>
          <p:spPr>
            <a:xfrm>
              <a:off x="5316816" y="5811359"/>
              <a:ext cx="796706" cy="253146"/>
            </a:xfrm>
            <a:prstGeom prst="rect">
              <a:avLst/>
            </a:prstGeom>
          </p:spPr>
          <p:txBody>
            <a:bodyPr wrap="square">
              <a:spAutoFit/>
            </a:bodyPr>
            <a:lstStyle/>
            <a:p>
              <a:pPr algn="ctr" defTabSz="1219170">
                <a:lnSpc>
                  <a:spcPct val="95000"/>
                </a:lnSpc>
              </a:pPr>
              <a:r>
                <a:rPr lang="el-GR" sz="1050" b="1" dirty="0"/>
                <a:t>0</a:t>
              </a:r>
              <a:r>
                <a:rPr lang="en-US" sz="1050" b="1" dirty="0"/>
                <a:t>%</a:t>
              </a:r>
            </a:p>
          </p:txBody>
        </p:sp>
        <p:sp>
          <p:nvSpPr>
            <p:cNvPr id="68" name="Rectangle 54">
              <a:extLst>
                <a:ext uri="{FF2B5EF4-FFF2-40B4-BE49-F238E27FC236}">
                  <a16:creationId xmlns:a16="http://schemas.microsoft.com/office/drawing/2014/main" id="{FD9FF042-DA0A-B584-D6E8-2E190AFA3911}"/>
                </a:ext>
              </a:extLst>
            </p:cNvPr>
            <p:cNvSpPr/>
            <p:nvPr/>
          </p:nvSpPr>
          <p:spPr>
            <a:xfrm>
              <a:off x="10650342" y="5808402"/>
              <a:ext cx="925531" cy="253146"/>
            </a:xfrm>
            <a:prstGeom prst="rect">
              <a:avLst/>
            </a:prstGeom>
          </p:spPr>
          <p:txBody>
            <a:bodyPr wrap="square">
              <a:spAutoFit/>
            </a:bodyPr>
            <a:lstStyle/>
            <a:p>
              <a:pPr algn="ctr" defTabSz="1219170">
                <a:lnSpc>
                  <a:spcPct val="95000"/>
                </a:lnSpc>
              </a:pPr>
              <a:r>
                <a:rPr lang="el-GR" sz="1050" b="1" dirty="0"/>
                <a:t>70</a:t>
              </a:r>
              <a:r>
                <a:rPr lang="en-US" sz="1050" b="1" dirty="0"/>
                <a:t>%</a:t>
              </a:r>
            </a:p>
          </p:txBody>
        </p:sp>
      </p:grpSp>
      <p:sp>
        <p:nvSpPr>
          <p:cNvPr id="17" name="Rectangle 16">
            <a:extLst>
              <a:ext uri="{FF2B5EF4-FFF2-40B4-BE49-F238E27FC236}">
                <a16:creationId xmlns:a16="http://schemas.microsoft.com/office/drawing/2014/main" id="{3AADCA35-140C-E85E-BAD5-FB14CC35129E}"/>
              </a:ext>
            </a:extLst>
          </p:cNvPr>
          <p:cNvSpPr/>
          <p:nvPr/>
        </p:nvSpPr>
        <p:spPr>
          <a:xfrm>
            <a:off x="1142923" y="2489647"/>
            <a:ext cx="9903738" cy="307777"/>
          </a:xfrm>
          <a:prstGeom prst="rect">
            <a:avLst/>
          </a:prstGeom>
        </p:spPr>
        <p:txBody>
          <a:bodyPr wrap="none">
            <a:spAutoFit/>
          </a:bodyPr>
          <a:lstStyle/>
          <a:p>
            <a:pPr algn="ctr"/>
            <a:r>
              <a:rPr lang="el-GR" sz="1400" b="1" dirty="0"/>
              <a:t>Στρατηγικές που πρόκειται να υιοθετηθούν τα επόμενα 3 χρόνια για την ενσωμάτωση των αρχών </a:t>
            </a:r>
            <a:r>
              <a:rPr lang="en-US" sz="1400" b="1" dirty="0"/>
              <a:t>ESG  </a:t>
            </a:r>
            <a:r>
              <a:rPr lang="el-GR" sz="1400" b="1" dirty="0"/>
              <a:t>στην αλυσίδα εφοδιασμού</a:t>
            </a:r>
            <a:endParaRPr lang="el-GR" sz="3200" dirty="0"/>
          </a:p>
        </p:txBody>
      </p:sp>
      <p:cxnSp>
        <p:nvCxnSpPr>
          <p:cNvPr id="18" name="Straight Connector 17">
            <a:extLst>
              <a:ext uri="{FF2B5EF4-FFF2-40B4-BE49-F238E27FC236}">
                <a16:creationId xmlns:a16="http://schemas.microsoft.com/office/drawing/2014/main" id="{458F8D07-D2AB-3734-E20C-87FAF9ACA746}"/>
              </a:ext>
            </a:extLst>
          </p:cNvPr>
          <p:cNvCxnSpPr>
            <a:cxnSpLocks/>
          </p:cNvCxnSpPr>
          <p:nvPr/>
        </p:nvCxnSpPr>
        <p:spPr>
          <a:xfrm>
            <a:off x="551384" y="2829635"/>
            <a:ext cx="10585176"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B683A272-9C1F-B357-A666-1261D0149549}"/>
              </a:ext>
            </a:extLst>
          </p:cNvPr>
          <p:cNvSpPr/>
          <p:nvPr/>
        </p:nvSpPr>
        <p:spPr>
          <a:xfrm>
            <a:off x="6019859" y="1301937"/>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Ανθεκτικότητα</a:t>
            </a:r>
          </a:p>
          <a:p>
            <a:pPr algn="ctr">
              <a:defRPr sz="2160" b="1" i="0" u="none" strike="noStrike" kern="1200" baseline="0">
                <a:solidFill>
                  <a:prstClr val="black"/>
                </a:solidFill>
                <a:latin typeface="+mn-lt"/>
                <a:ea typeface="+mn-ea"/>
                <a:cs typeface="+mn-cs"/>
              </a:defRPr>
            </a:pPr>
            <a:r>
              <a:rPr lang="el-GR" sz="1600" b="1" dirty="0" err="1">
                <a:solidFill>
                  <a:schemeClr val="bg1">
                    <a:lumMod val="50000"/>
                  </a:schemeClr>
                </a:solidFill>
              </a:rPr>
              <a:t>Εφ</a:t>
            </a:r>
            <a:r>
              <a:rPr lang="el-GR" sz="1600" b="1" dirty="0">
                <a:solidFill>
                  <a:schemeClr val="bg1">
                    <a:lumMod val="50000"/>
                  </a:schemeClr>
                </a:solidFill>
              </a:rPr>
              <a:t>. Αλυσίδας</a:t>
            </a:r>
          </a:p>
        </p:txBody>
      </p:sp>
      <p:sp>
        <p:nvSpPr>
          <p:cNvPr id="22" name="Rectangle 2">
            <a:extLst>
              <a:ext uri="{FF2B5EF4-FFF2-40B4-BE49-F238E27FC236}">
                <a16:creationId xmlns:a16="http://schemas.microsoft.com/office/drawing/2014/main" id="{C391CBD9-501F-69F5-3744-54C2957EFA91}"/>
              </a:ext>
            </a:extLst>
          </p:cNvPr>
          <p:cNvSpPr/>
          <p:nvPr/>
        </p:nvSpPr>
        <p:spPr>
          <a:xfrm>
            <a:off x="9664955" y="1311510"/>
            <a:ext cx="1903653"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Επιδόσεις &amp;</a:t>
            </a:r>
          </a:p>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αποτελέσματα</a:t>
            </a:r>
            <a:endParaRPr lang="en-US" sz="1600" b="1" dirty="0">
              <a:solidFill>
                <a:schemeClr val="bg1">
                  <a:lumMod val="50000"/>
                </a:schemeClr>
              </a:solidFill>
            </a:endParaRPr>
          </a:p>
        </p:txBody>
      </p:sp>
      <p:sp>
        <p:nvSpPr>
          <p:cNvPr id="5" name="Rectangle 4">
            <a:extLst>
              <a:ext uri="{FF2B5EF4-FFF2-40B4-BE49-F238E27FC236}">
                <a16:creationId xmlns:a16="http://schemas.microsoft.com/office/drawing/2014/main" id="{F14BC672-8E08-DD96-C90C-D9EAFD62050A}"/>
              </a:ext>
            </a:extLst>
          </p:cNvPr>
          <p:cNvSpPr/>
          <p:nvPr/>
        </p:nvSpPr>
        <p:spPr>
          <a:xfrm>
            <a:off x="826510" y="3049999"/>
            <a:ext cx="9517962" cy="1561384"/>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44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74471-870F-613A-E5EE-4DD9674F6993}"/>
            </a:ext>
          </a:extLst>
        </p:cNvPr>
        <p:cNvGrpSpPr/>
        <p:nvPr/>
      </p:nvGrpSpPr>
      <p:grpSpPr>
        <a:xfrm>
          <a:off x="0" y="0"/>
          <a:ext cx="0" cy="0"/>
          <a:chOff x="0" y="0"/>
          <a:chExt cx="0" cy="0"/>
        </a:xfrm>
      </p:grpSpPr>
      <p:sp>
        <p:nvSpPr>
          <p:cNvPr id="76" name="TextBox 75">
            <a:extLst>
              <a:ext uri="{FF2B5EF4-FFF2-40B4-BE49-F238E27FC236}">
                <a16:creationId xmlns:a16="http://schemas.microsoft.com/office/drawing/2014/main" id="{203C98E5-0BCC-A628-9CC7-CAC430ECAA40}"/>
              </a:ext>
            </a:extLst>
          </p:cNvPr>
          <p:cNvSpPr txBox="1"/>
          <p:nvPr/>
        </p:nvSpPr>
        <p:spPr>
          <a:xfrm>
            <a:off x="91074" y="135769"/>
            <a:ext cx="12000652" cy="369332"/>
          </a:xfrm>
          <a:prstGeom prst="rect">
            <a:avLst/>
          </a:prstGeom>
          <a:noFill/>
        </p:spPr>
        <p:txBody>
          <a:bodyPr wrap="square" rtlCol="0">
            <a:spAutoFit/>
          </a:bodyPr>
          <a:lstStyle/>
          <a:p>
            <a:pPr lvl="0" algn="r">
              <a:defRPr/>
            </a:pPr>
            <a:r>
              <a:rPr lang="el-GR" b="1" kern="0" dirty="0">
                <a:solidFill>
                  <a:prstClr val="black"/>
                </a:solidFill>
              </a:rPr>
              <a:t>Συμπεράσματα έρευνας (1/2) </a:t>
            </a:r>
          </a:p>
        </p:txBody>
      </p:sp>
      <p:sp>
        <p:nvSpPr>
          <p:cNvPr id="3" name="Slide Number Placeholder 1">
            <a:extLst>
              <a:ext uri="{FF2B5EF4-FFF2-40B4-BE49-F238E27FC236}">
                <a16:creationId xmlns:a16="http://schemas.microsoft.com/office/drawing/2014/main" id="{CAF85D12-4853-C856-5369-0D0A4C99341A}"/>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16</a:t>
            </a:fld>
            <a:endParaRPr lang="en-US" dirty="0">
              <a:solidFill>
                <a:prstClr val="black">
                  <a:tint val="75000"/>
                </a:prstClr>
              </a:solidFill>
            </a:endParaRPr>
          </a:p>
        </p:txBody>
      </p:sp>
      <p:sp>
        <p:nvSpPr>
          <p:cNvPr id="22" name="TextBox 21">
            <a:extLst>
              <a:ext uri="{FF2B5EF4-FFF2-40B4-BE49-F238E27FC236}">
                <a16:creationId xmlns:a16="http://schemas.microsoft.com/office/drawing/2014/main" id="{40805FA4-ECE5-AAD5-BB84-622A61B0216D}"/>
              </a:ext>
            </a:extLst>
          </p:cNvPr>
          <p:cNvSpPr txBox="1"/>
          <p:nvPr/>
        </p:nvSpPr>
        <p:spPr>
          <a:xfrm>
            <a:off x="91074" y="620688"/>
            <a:ext cx="11954950" cy="6001643"/>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l-GR" sz="1600" dirty="0"/>
              <a:t>4 στις 10 επιχειρήσεις (εμπορικές, μεταποιητικές &amp; παροχής υπηρεσιών logistics) οι οποίες κατά κύριο λόγο είναι «Μεγάλες επιχειρήσεις» αναφέρουν πως γνωρίζουν πολύ καλά τις νέες τάσεις που αφορούν στην εταιρική βιωσιμότητα. Παρόλα αυτά μεγάλο παραμένει το ποσοστό των εταιριών που γνωρίζουν ελάχιστα ή ακόμα και τίποτα για το συγκεκριμένο θέμα. </a:t>
            </a:r>
          </a:p>
          <a:p>
            <a:pPr marL="285750" indent="-285750">
              <a:buFont typeface="Arial" panose="020B0604020202020204" pitchFamily="34" charset="0"/>
              <a:buChar char="•"/>
            </a:pPr>
            <a:endParaRPr lang="el-GR" sz="1600" dirty="0"/>
          </a:p>
          <a:p>
            <a:pPr marL="285750" indent="-285750" algn="just">
              <a:buFont typeface="Arial" panose="020B0604020202020204" pitchFamily="34" charset="0"/>
              <a:buChar char="•"/>
            </a:pPr>
            <a:r>
              <a:rPr lang="el-GR" sz="1600" dirty="0"/>
              <a:t>Οι εταιρίες δείχνουν να εστιάζουν περισσότερο σε δράσεις που αφορούν στον περιβαλλοντικό πυλώνα του ESG (93% και 88%), ενώ αρκετά υψηλά είναι τα ποσοστά στον πυλώνα Κοινωνία/ Άνθρωποι (60% &amp; 71% αντίστοιχα). Οι περιβαλλοντικές δράσεις σχετίζονται άμεσα και με οικονομικό όφελος καθώς και την νομοθεσία για το Κλίμα. Η έλλειψη εργαζομένων καθώς και το γεγονός πως η εφοδιαστική δεν αποτελεί μια ελκυστική λειτουργία των επιχειρήσεων έχει επηρεάσει και τις δράσεις στον πυλώνα Κοινωνία/ Άνθρωποι</a:t>
            </a:r>
            <a:r>
              <a:rPr lang="en-US" sz="1600" dirty="0"/>
              <a:t>.</a:t>
            </a:r>
            <a:r>
              <a:rPr lang="el-GR" sz="1600" dirty="0"/>
              <a:t> </a:t>
            </a:r>
          </a:p>
          <a:p>
            <a:pPr marL="285750" indent="-285750" algn="just">
              <a:buFont typeface="Arial" panose="020B0604020202020204" pitchFamily="34" charset="0"/>
              <a:buChar char="•"/>
            </a:pPr>
            <a:endParaRPr lang="el-GR" sz="1600" dirty="0"/>
          </a:p>
          <a:p>
            <a:pPr marL="285750" indent="-285750" algn="just">
              <a:buFont typeface="Arial" panose="020B0604020202020204" pitchFamily="34" charset="0"/>
              <a:buChar char="•"/>
            </a:pPr>
            <a:r>
              <a:rPr lang="el-GR" sz="1600" dirty="0"/>
              <a:t>Τα οφέλη από την υιοθέτηση δράσεων ESG είναι πολλαπλά με σημαντικότερα να είναι τα εξής: ευθυγράμμιση με τη νομοθεσία, αύξηση της ικανοποίησης των εργαζομένων, αύξηση της εταιρικής φήμης, μείωση λειτουργικών εξόδων. Ειδικά για τους παρόχους υπηρεσιών εφοδιαστικής τα οφέλη φαίνεται να αξιολογούνται ως ιδιαίτερα σημαντικά.</a:t>
            </a:r>
          </a:p>
          <a:p>
            <a:pPr marL="285750" indent="-285750" algn="just">
              <a:buFont typeface="Arial" panose="020B0604020202020204" pitchFamily="34" charset="0"/>
              <a:buChar char="•"/>
            </a:pPr>
            <a:endParaRPr lang="el-GR" sz="1600" dirty="0"/>
          </a:p>
          <a:p>
            <a:pPr marL="285750" indent="-285750" algn="just">
              <a:buFont typeface="Arial" panose="020B0604020202020204" pitchFamily="34" charset="0"/>
              <a:buChar char="•"/>
            </a:pPr>
            <a:r>
              <a:rPr lang="el-GR" sz="1600" dirty="0"/>
              <a:t>Οι λειτουργίες του κυκλώματος εφοδιασμού που οι εταιρίες έχουν υιοθετήσει τις περισσότερες δράσεις αφορούν την αποθήκευση καθώς και την μεταφορά/διανομή. Οι δράσεις αφορούν σε επενδύσεις σε υποδομές (αποθηκευτικοί χώροι), εξοπλισμό (οχήματα) καθώς και δράσεις που σχετίζονται με το προσωπικό/εργαζομένους με στόχο τη διατήρησή του αλλά και την προσέλκυση νέου ανθρώπινου δυναμικού.</a:t>
            </a:r>
          </a:p>
          <a:p>
            <a:pPr marL="285750" indent="-285750" algn="just">
              <a:buFont typeface="Arial" panose="020B0604020202020204" pitchFamily="34" charset="0"/>
              <a:buChar char="•"/>
            </a:pPr>
            <a:endParaRPr lang="el-GR" sz="1600" dirty="0"/>
          </a:p>
          <a:p>
            <a:pPr marL="285750" indent="-285750" algn="just">
              <a:buFont typeface="Arial" panose="020B0604020202020204" pitchFamily="34" charset="0"/>
              <a:buChar char="•"/>
            </a:pPr>
            <a:r>
              <a:rPr lang="el-GR" sz="1600" dirty="0"/>
              <a:t>Οι εταιρίες που συμμετείχαν στην έρευνα έχουν υιοθετήσει πλειάδα δράσεων ESG στον πυλώνα «Κοινωνία», εστιάζοντας στο ανθρώπινο δυναμικό τους με έμφαση στην βελτίωση των συνθηκών εργασίας (79%), την προώθηση της ισότητας στο εργασιακό περιβάλλον (55%), καθώς και την ύπαρξη διαφάνειας στην πολιτική αμοιβών και παροχών (48%). Η παροχή εκπαιδευτικών προγραμμάτων παρουσιάζει ανοδική τάση. </a:t>
            </a:r>
          </a:p>
          <a:p>
            <a:pPr marL="285750" indent="-285750" algn="just">
              <a:buFont typeface="Arial" panose="020B0604020202020204" pitchFamily="34" charset="0"/>
              <a:buChar char="•"/>
            </a:pPr>
            <a:endParaRPr lang="el-GR" sz="1600" dirty="0"/>
          </a:p>
          <a:p>
            <a:pPr algn="just"/>
            <a:endParaRPr lang="el-GR" sz="1600" dirty="0"/>
          </a:p>
        </p:txBody>
      </p:sp>
    </p:spTree>
    <p:extLst>
      <p:ext uri="{BB962C8B-B14F-4D97-AF65-F5344CB8AC3E}">
        <p14:creationId xmlns:p14="http://schemas.microsoft.com/office/powerpoint/2010/main" val="62553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D4826-D4C5-A275-F077-AA59A0C4BC3B}"/>
            </a:ext>
          </a:extLst>
        </p:cNvPr>
        <p:cNvGrpSpPr/>
        <p:nvPr/>
      </p:nvGrpSpPr>
      <p:grpSpPr>
        <a:xfrm>
          <a:off x="0" y="0"/>
          <a:ext cx="0" cy="0"/>
          <a:chOff x="0" y="0"/>
          <a:chExt cx="0" cy="0"/>
        </a:xfrm>
      </p:grpSpPr>
      <p:sp>
        <p:nvSpPr>
          <p:cNvPr id="76" name="TextBox 75">
            <a:extLst>
              <a:ext uri="{FF2B5EF4-FFF2-40B4-BE49-F238E27FC236}">
                <a16:creationId xmlns:a16="http://schemas.microsoft.com/office/drawing/2014/main" id="{D62D4BE4-8E9D-7C45-68B1-7EB68A303826}"/>
              </a:ext>
            </a:extLst>
          </p:cNvPr>
          <p:cNvSpPr txBox="1"/>
          <p:nvPr/>
        </p:nvSpPr>
        <p:spPr>
          <a:xfrm>
            <a:off x="91074" y="135769"/>
            <a:ext cx="12000652" cy="369332"/>
          </a:xfrm>
          <a:prstGeom prst="rect">
            <a:avLst/>
          </a:prstGeom>
          <a:noFill/>
        </p:spPr>
        <p:txBody>
          <a:bodyPr wrap="square" rtlCol="0">
            <a:spAutoFit/>
          </a:bodyPr>
          <a:lstStyle/>
          <a:p>
            <a:pPr lvl="0" algn="r">
              <a:defRPr/>
            </a:pPr>
            <a:r>
              <a:rPr lang="el-GR" b="1" kern="0" dirty="0">
                <a:solidFill>
                  <a:prstClr val="black"/>
                </a:solidFill>
              </a:rPr>
              <a:t>Συμπεράσματα έρευνας (2/2) </a:t>
            </a:r>
          </a:p>
        </p:txBody>
      </p:sp>
      <p:sp>
        <p:nvSpPr>
          <p:cNvPr id="3" name="Slide Number Placeholder 1">
            <a:extLst>
              <a:ext uri="{FF2B5EF4-FFF2-40B4-BE49-F238E27FC236}">
                <a16:creationId xmlns:a16="http://schemas.microsoft.com/office/drawing/2014/main" id="{F4988B9F-FCCF-B7D8-0E21-99480C1E03F6}"/>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17</a:t>
            </a:fld>
            <a:endParaRPr lang="en-US" dirty="0">
              <a:solidFill>
                <a:prstClr val="black">
                  <a:tint val="75000"/>
                </a:prstClr>
              </a:solidFill>
            </a:endParaRPr>
          </a:p>
        </p:txBody>
      </p:sp>
      <p:sp>
        <p:nvSpPr>
          <p:cNvPr id="22" name="TextBox 21">
            <a:extLst>
              <a:ext uri="{FF2B5EF4-FFF2-40B4-BE49-F238E27FC236}">
                <a16:creationId xmlns:a16="http://schemas.microsoft.com/office/drawing/2014/main" id="{CB30C18D-AFAF-7F8C-9066-955C3AF63995}"/>
              </a:ext>
            </a:extLst>
          </p:cNvPr>
          <p:cNvSpPr txBox="1"/>
          <p:nvPr/>
        </p:nvSpPr>
        <p:spPr>
          <a:xfrm>
            <a:off x="91074" y="505101"/>
            <a:ext cx="11954950" cy="6740307"/>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l-GR" sz="1600" dirty="0"/>
              <a:t>Οι πρωτοβουλίες που επιλέγουν οι εταιρίες που εκτιμούν πως βελτιώνουν την ικανοποίηση του προσωπικού τους εστιάζουν στην παροχή κινήτρων (π.χ. μηνιαίο </a:t>
            </a:r>
            <a:r>
              <a:rPr lang="el-GR" sz="1600" dirty="0" err="1"/>
              <a:t>bonus</a:t>
            </a:r>
            <a:r>
              <a:rPr lang="el-GR" sz="1600" dirty="0"/>
              <a:t> για αμυντική οδήγηση), στη βελτίωση των υποδομών εργασίας καθώς και σε προγράμματα ευεξίας και υγείας για τους εργαζόμενους. Άλλωστε οι εργαζόμενοι πια (ειδικά οι νεότερες γενιές – </a:t>
            </a:r>
            <a:r>
              <a:rPr lang="el-GR" sz="1600" dirty="0" err="1"/>
              <a:t>GenZ</a:t>
            </a:r>
            <a:r>
              <a:rPr lang="el-GR" sz="1600" dirty="0"/>
              <a:t>) λαμβάνουν υπόψη τέτοιου είδους πρωτοβουλίες κατά την επιλογή θέσεων  εργασίας.</a:t>
            </a:r>
          </a:p>
          <a:p>
            <a:pPr marL="285750" indent="-285750" algn="just">
              <a:buFont typeface="Arial" panose="020B0604020202020204" pitchFamily="34" charset="0"/>
              <a:buChar char="•"/>
            </a:pPr>
            <a:endParaRPr lang="el-GR" sz="1600" dirty="0"/>
          </a:p>
          <a:p>
            <a:pPr marL="285750" indent="-285750" algn="just">
              <a:buFont typeface="Arial" panose="020B0604020202020204" pitchFamily="34" charset="0"/>
              <a:buChar char="•"/>
            </a:pPr>
            <a:r>
              <a:rPr lang="el-GR" sz="1600" dirty="0"/>
              <a:t>Τα κυριότερα εμπόδια, σε εσωτερικό επίπεδο, που αντιμετωπίζουν οι εταιρείες στην ενσωμάτωση δράσεων ESG περιλαμβάνουν τον ανεπαρκή Π/Υ για δράσεις αειφορίας, την πολυπλοκότητα στην ευθυγράμμιση των εταιριών με τη νομοθεσία περί ESG αλλά και στην έλλειψη της δέσμευσης της ηγεσίας των εταιριών για την επίτευξη συγκεκριμένων στόχων κατά ESG</a:t>
            </a:r>
            <a:r>
              <a:rPr lang="en-US" sz="1600" dirty="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l-GR" sz="1600" dirty="0"/>
              <a:t>Τα κυριότερα εμπόδια (εξωτερικό περιβάλλον) που αντιμετωπίζουν οι εταιρείες στην ενσωμάτωση δράσεων ESG περιλαμβάνουν την περιορισμένη πρόσβαση σε βιώσιμες επιλογές (π.χ. αποθήκες με φωτοβολταϊκά), την αύξηση της πολυπλοκότητας σε επίπεδο νομοθεσίας καθώς και τις διαταραχές στην αλυσίδα εφοδιασμού που επηρεάζουν τις «πράσινες επιλογές»</a:t>
            </a:r>
            <a:r>
              <a:rPr lang="en-US" sz="1600" dirty="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l-GR" sz="1600" dirty="0"/>
              <a:t>H στρατηγική προσέγγιση που σκοπεύουν οι εταιρίες που συμμετείχαν στην έρευνα να ακολουθήσουν τα επόμενα 1-3 χρόνια για την ενσωμάτωση των αρχών ESG στις λειτουργίες της αλυσίδας εφοδιασμού περιλαμβάνουν εκπαίδευση εργαζομένων, αύξηση των επενδύσεων και καθορισμό σαφών εταιρικών στόχων. </a:t>
            </a:r>
            <a:endParaRPr lang="en-US" sz="1600" dirty="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l-GR" sz="1600" dirty="0"/>
              <a:t>Οι εταιρίες που συμμετείχαν στην έρευνα εκτιμούν πως η υιοθέτηση πρακτικών ESG θα επηρεάσει σημαντικά την εταιρική τους φήμη και αυτό θα έχει ως αποτέλεσμα την προσέλκυση περισσότερων πελατών και την ενίσχυση της αφοσίωσης των υφιστάμενων πελατών.</a:t>
            </a:r>
            <a:endParaRPr lang="en-US" sz="1600" dirty="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l-GR" sz="1600" kern="0" dirty="0">
                <a:solidFill>
                  <a:prstClr val="black"/>
                </a:solidFill>
              </a:rPr>
              <a:t>Οι εταιρίες που συμμετείχαν στην έρευνα αναφέρουν πως οι τρόποι μέτρησης και παρακολούθησης των επιδόσεών τους στους τομείς του </a:t>
            </a:r>
            <a:r>
              <a:rPr lang="en-US" sz="1600" kern="0" dirty="0">
                <a:solidFill>
                  <a:prstClr val="black"/>
                </a:solidFill>
              </a:rPr>
              <a:t>ESG </a:t>
            </a:r>
            <a:r>
              <a:rPr lang="el-GR" sz="1600" kern="0" dirty="0">
                <a:solidFill>
                  <a:prstClr val="black"/>
                </a:solidFill>
              </a:rPr>
              <a:t>θα περιλαμβάνουν την υιοθέτηση συγκεκριμένων προτύπων (π.χ. </a:t>
            </a:r>
            <a:r>
              <a:rPr lang="en-US" sz="1600" kern="0" dirty="0">
                <a:solidFill>
                  <a:prstClr val="black"/>
                </a:solidFill>
              </a:rPr>
              <a:t>GRI) </a:t>
            </a:r>
            <a:r>
              <a:rPr lang="el-GR" sz="1600" kern="0" dirty="0">
                <a:solidFill>
                  <a:prstClr val="black"/>
                </a:solidFill>
              </a:rPr>
              <a:t>και τη συνεργασία με τρίτες εταιρίες για τη σύνταξη/πιστοποίηση εταιρικών απολογισμών </a:t>
            </a:r>
            <a:r>
              <a:rPr lang="en-US" sz="1600" kern="0" dirty="0">
                <a:solidFill>
                  <a:prstClr val="black"/>
                </a:solidFill>
              </a:rPr>
              <a:t>ESG</a:t>
            </a:r>
            <a:r>
              <a:rPr lang="el-GR" sz="1600" kern="0" dirty="0">
                <a:solidFill>
                  <a:prstClr val="black"/>
                </a:solidFill>
              </a:rPr>
              <a:t>.</a:t>
            </a:r>
          </a:p>
          <a:p>
            <a:pPr algn="just"/>
            <a:endParaRPr lang="el-GR" sz="1600" dirty="0"/>
          </a:p>
          <a:p>
            <a:pPr marL="285750" indent="-285750" algn="just">
              <a:buFont typeface="Arial" panose="020B0604020202020204" pitchFamily="34" charset="0"/>
              <a:buChar char="•"/>
            </a:pPr>
            <a:endParaRPr lang="el-GR" sz="1600" dirty="0"/>
          </a:p>
          <a:p>
            <a:pPr marL="285750" indent="-285750" algn="just">
              <a:buFont typeface="Arial" panose="020B0604020202020204" pitchFamily="34" charset="0"/>
              <a:buChar char="•"/>
            </a:pPr>
            <a:endParaRPr lang="el-GR" sz="1600" dirty="0"/>
          </a:p>
          <a:p>
            <a:pPr marL="285750" indent="-285750" algn="just">
              <a:buFont typeface="Arial" panose="020B0604020202020204" pitchFamily="34" charset="0"/>
              <a:buChar char="•"/>
            </a:pPr>
            <a:endParaRPr lang="el-GR" sz="1600" dirty="0"/>
          </a:p>
        </p:txBody>
      </p:sp>
    </p:spTree>
    <p:extLst>
      <p:ext uri="{BB962C8B-B14F-4D97-AF65-F5344CB8AC3E}">
        <p14:creationId xmlns:p14="http://schemas.microsoft.com/office/powerpoint/2010/main" val="354457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555132" y="144960"/>
            <a:ext cx="10373515" cy="400110"/>
          </a:xfrm>
          <a:prstGeom prst="rect">
            <a:avLst/>
          </a:prstGeom>
          <a:noFill/>
        </p:spPr>
        <p:txBody>
          <a:bodyPr wrap="square" rtlCol="0">
            <a:spAutoFit/>
          </a:bodyPr>
          <a:lstStyle/>
          <a:p>
            <a:pPr algn="r"/>
            <a:r>
              <a:rPr lang="el-GR" sz="2000" b="1" dirty="0"/>
              <a:t>Στόχοι και μεθοδολογία έρευνας </a:t>
            </a:r>
          </a:p>
        </p:txBody>
      </p:sp>
      <p:cxnSp>
        <p:nvCxnSpPr>
          <p:cNvPr id="3" name="Straight Connector 2"/>
          <p:cNvCxnSpPr/>
          <p:nvPr/>
        </p:nvCxnSpPr>
        <p:spPr>
          <a:xfrm>
            <a:off x="2543175" y="1362528"/>
            <a:ext cx="26670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43175" y="900864"/>
            <a:ext cx="2667000" cy="461665"/>
          </a:xfrm>
          <a:prstGeom prst="rect">
            <a:avLst/>
          </a:prstGeom>
          <a:noFill/>
        </p:spPr>
        <p:txBody>
          <a:bodyPr wrap="square" rtlCol="0">
            <a:spAutoFit/>
          </a:bodyPr>
          <a:lstStyle/>
          <a:p>
            <a:pPr algn="ctr"/>
            <a:r>
              <a:rPr lang="el-GR" sz="2400" b="1" dirty="0"/>
              <a:t>Στόχοι</a:t>
            </a:r>
            <a:endParaRPr lang="en-US" sz="2400" b="1" dirty="0"/>
          </a:p>
        </p:txBody>
      </p:sp>
      <p:cxnSp>
        <p:nvCxnSpPr>
          <p:cNvPr id="11" name="Straight Connector 10"/>
          <p:cNvCxnSpPr/>
          <p:nvPr/>
        </p:nvCxnSpPr>
        <p:spPr>
          <a:xfrm>
            <a:off x="7796336" y="1370385"/>
            <a:ext cx="26670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96336" y="908721"/>
            <a:ext cx="2667000" cy="461665"/>
          </a:xfrm>
          <a:prstGeom prst="rect">
            <a:avLst/>
          </a:prstGeom>
          <a:noFill/>
        </p:spPr>
        <p:txBody>
          <a:bodyPr wrap="square" rtlCol="0">
            <a:spAutoFit/>
          </a:bodyPr>
          <a:lstStyle/>
          <a:p>
            <a:pPr algn="ctr"/>
            <a:r>
              <a:rPr lang="el-GR" sz="2400" b="1" dirty="0"/>
              <a:t>Μεθοδολογία</a:t>
            </a:r>
            <a:endParaRPr lang="en-US" sz="2400" b="1" dirty="0"/>
          </a:p>
        </p:txBody>
      </p:sp>
      <p:sp>
        <p:nvSpPr>
          <p:cNvPr id="4" name="TextBox 3"/>
          <p:cNvSpPr txBox="1"/>
          <p:nvPr/>
        </p:nvSpPr>
        <p:spPr>
          <a:xfrm>
            <a:off x="764654" y="2636912"/>
            <a:ext cx="1249493" cy="646331"/>
          </a:xfrm>
          <a:prstGeom prst="rect">
            <a:avLst/>
          </a:prstGeom>
          <a:noFill/>
        </p:spPr>
        <p:txBody>
          <a:bodyPr wrap="square" rtlCol="0">
            <a:spAutoFit/>
          </a:bodyPr>
          <a:lstStyle/>
          <a:p>
            <a:pPr algn="ctr"/>
            <a:r>
              <a:rPr lang="el-GR" b="1" dirty="0"/>
              <a:t>Στάδιο Α</a:t>
            </a:r>
          </a:p>
          <a:p>
            <a:pPr algn="ctr"/>
            <a:r>
              <a:rPr lang="el-GR" b="1" dirty="0"/>
              <a:t>(</a:t>
            </a:r>
            <a:r>
              <a:rPr lang="en-US" b="1" dirty="0"/>
              <a:t>AS-IS)</a:t>
            </a:r>
          </a:p>
        </p:txBody>
      </p:sp>
      <p:sp>
        <p:nvSpPr>
          <p:cNvPr id="5" name="TextBox 4"/>
          <p:cNvSpPr txBox="1"/>
          <p:nvPr/>
        </p:nvSpPr>
        <p:spPr>
          <a:xfrm>
            <a:off x="7262935" y="1399354"/>
            <a:ext cx="4665711" cy="4739759"/>
          </a:xfrm>
          <a:prstGeom prst="rect">
            <a:avLst/>
          </a:prstGeom>
          <a:noFill/>
        </p:spPr>
        <p:txBody>
          <a:bodyPr wrap="square" rtlCol="0">
            <a:spAutoFit/>
          </a:bodyPr>
          <a:lstStyle/>
          <a:p>
            <a:pPr marL="285750" indent="-285750">
              <a:spcAft>
                <a:spcPts val="1200"/>
              </a:spcAft>
              <a:buFontTx/>
              <a:buChar char="-"/>
            </a:pPr>
            <a:r>
              <a:rPr lang="el-GR" dirty="0"/>
              <a:t>Επισκόπηση και συλλογή στοιχείων για την αειφορία και τις αρχές </a:t>
            </a:r>
            <a:r>
              <a:rPr lang="en-US" dirty="0"/>
              <a:t>ESG </a:t>
            </a:r>
            <a:r>
              <a:rPr lang="el-GR" dirty="0"/>
              <a:t>στη λειτουργία της αλυσίδας εφοδιασμού</a:t>
            </a:r>
          </a:p>
          <a:p>
            <a:pPr marL="285750" indent="-285750">
              <a:spcAft>
                <a:spcPts val="1200"/>
              </a:spcAft>
              <a:buFontTx/>
              <a:buChar char="-"/>
            </a:pPr>
            <a:r>
              <a:rPr lang="el-GR" dirty="0"/>
              <a:t>Δημιουργία ερωτηματολογίου</a:t>
            </a:r>
          </a:p>
          <a:p>
            <a:pPr marL="285750" indent="-285750">
              <a:spcAft>
                <a:spcPts val="1200"/>
              </a:spcAft>
              <a:buFontTx/>
              <a:buChar char="-"/>
            </a:pPr>
            <a:r>
              <a:rPr lang="en-US" dirty="0"/>
              <a:t>Focus group </a:t>
            </a:r>
            <a:r>
              <a:rPr lang="el-GR" dirty="0"/>
              <a:t>με στελέχη από εμπορικές εταιρίες / εταιρίες παροχής υπηρεσιών </a:t>
            </a:r>
            <a:r>
              <a:rPr lang="en-US" dirty="0"/>
              <a:t>logistics (Sustainability managers)</a:t>
            </a:r>
            <a:endParaRPr lang="el-GR" dirty="0"/>
          </a:p>
          <a:p>
            <a:pPr marL="285750" indent="-285750">
              <a:spcAft>
                <a:spcPts val="1200"/>
              </a:spcAft>
              <a:buFontTx/>
              <a:buChar char="-"/>
            </a:pPr>
            <a:r>
              <a:rPr lang="el-GR" dirty="0"/>
              <a:t>Έλεγχος και οριστικοποίηση ερωτηματολογίου</a:t>
            </a:r>
          </a:p>
          <a:p>
            <a:pPr marL="285750" indent="-285750">
              <a:spcAft>
                <a:spcPts val="1200"/>
              </a:spcAft>
              <a:buFontTx/>
              <a:buChar char="-"/>
            </a:pPr>
            <a:r>
              <a:rPr lang="el-GR" dirty="0"/>
              <a:t>Διεξαγωγή έρευνας για διάστημα 90 ημέρων (Μάιος-Ιούλιος 2025)</a:t>
            </a:r>
          </a:p>
          <a:p>
            <a:pPr marL="285750" indent="-285750">
              <a:spcAft>
                <a:spcPts val="1200"/>
              </a:spcAft>
              <a:buFontTx/>
              <a:buChar char="-"/>
            </a:pPr>
            <a:r>
              <a:rPr lang="el-GR" dirty="0"/>
              <a:t>Ανάλυση και αποτύπωση της υφιστάμενης κατάστασης, των προκλήσεων και μελλοντικών τάσεων</a:t>
            </a:r>
            <a:endParaRPr lang="en-US" dirty="0"/>
          </a:p>
        </p:txBody>
      </p:sp>
      <p:sp>
        <p:nvSpPr>
          <p:cNvPr id="6" name="Flowchart: Extract 5"/>
          <p:cNvSpPr/>
          <p:nvPr/>
        </p:nvSpPr>
        <p:spPr>
          <a:xfrm rot="5400000">
            <a:off x="6820002" y="4167943"/>
            <a:ext cx="381000" cy="3810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5" name="Straight Connector 14"/>
          <p:cNvCxnSpPr>
            <a:cxnSpLocks/>
          </p:cNvCxnSpPr>
          <p:nvPr/>
        </p:nvCxnSpPr>
        <p:spPr>
          <a:xfrm>
            <a:off x="1389401" y="4365104"/>
            <a:ext cx="5334000" cy="0"/>
          </a:xfrm>
          <a:prstGeom prst="line">
            <a:avLst/>
          </a:prstGeom>
          <a:ln w="1905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4654" y="5041385"/>
            <a:ext cx="1249493" cy="646331"/>
          </a:xfrm>
          <a:prstGeom prst="rect">
            <a:avLst/>
          </a:prstGeom>
          <a:noFill/>
        </p:spPr>
        <p:txBody>
          <a:bodyPr wrap="square" rtlCol="0">
            <a:spAutoFit/>
          </a:bodyPr>
          <a:lstStyle/>
          <a:p>
            <a:pPr algn="ctr"/>
            <a:r>
              <a:rPr lang="el-GR" b="1" dirty="0"/>
              <a:t>Στάδιο Β</a:t>
            </a:r>
            <a:endParaRPr lang="en-US" b="1" dirty="0"/>
          </a:p>
          <a:p>
            <a:pPr algn="ctr"/>
            <a:r>
              <a:rPr lang="en-US" b="1" dirty="0"/>
              <a:t>(TO-BE)</a:t>
            </a:r>
          </a:p>
        </p:txBody>
      </p:sp>
      <p:sp>
        <p:nvSpPr>
          <p:cNvPr id="18" name="TextBox 17"/>
          <p:cNvSpPr txBox="1"/>
          <p:nvPr/>
        </p:nvSpPr>
        <p:spPr>
          <a:xfrm>
            <a:off x="1864312" y="1437062"/>
            <a:ext cx="4879760" cy="2769989"/>
          </a:xfrm>
          <a:prstGeom prst="rect">
            <a:avLst/>
          </a:prstGeom>
          <a:noFill/>
        </p:spPr>
        <p:txBody>
          <a:bodyPr wrap="square" rtlCol="0">
            <a:spAutoFit/>
          </a:bodyPr>
          <a:lstStyle/>
          <a:p>
            <a:pPr algn="just">
              <a:spcAft>
                <a:spcPts val="1200"/>
              </a:spcAft>
            </a:pPr>
            <a:r>
              <a:rPr lang="el-GR" dirty="0"/>
              <a:t>Συμμετοχή εμπορικών, μεταποιητικών επιχειρήσεων και εταιριών παροχής υπηρεσιών </a:t>
            </a:r>
            <a:r>
              <a:rPr lang="en-US" dirty="0"/>
              <a:t>logistics </a:t>
            </a:r>
          </a:p>
          <a:p>
            <a:pPr marL="285750" indent="-285750">
              <a:spcAft>
                <a:spcPts val="1200"/>
              </a:spcAft>
              <a:buFontTx/>
              <a:buChar char="-"/>
            </a:pPr>
            <a:r>
              <a:rPr lang="el-GR" dirty="0"/>
              <a:t>Επίπεδο κατανόησης και στάδιο εφαρμογής δράσεων αειφορίας και αρχών </a:t>
            </a:r>
            <a:r>
              <a:rPr lang="en-US" dirty="0"/>
              <a:t>ESG</a:t>
            </a:r>
            <a:endParaRPr lang="el-GR" dirty="0"/>
          </a:p>
          <a:p>
            <a:pPr marL="285750" indent="-285750">
              <a:spcAft>
                <a:spcPts val="1200"/>
              </a:spcAft>
              <a:buFontTx/>
              <a:buChar char="-"/>
            </a:pPr>
            <a:r>
              <a:rPr lang="el-GR" dirty="0"/>
              <a:t>Αποτύπωση δράσεων για το περιβάλλον</a:t>
            </a:r>
            <a:r>
              <a:rPr lang="en-US" dirty="0"/>
              <a:t> </a:t>
            </a:r>
          </a:p>
          <a:p>
            <a:pPr marL="285750" indent="-285750">
              <a:spcAft>
                <a:spcPts val="1200"/>
              </a:spcAft>
              <a:buFontTx/>
              <a:buChar char="-"/>
            </a:pPr>
            <a:r>
              <a:rPr lang="el-GR" dirty="0"/>
              <a:t>Αποτύπωση δράσεων για τους εργαζόμενους &amp; την κοινωνία</a:t>
            </a:r>
          </a:p>
        </p:txBody>
      </p:sp>
      <p:sp>
        <p:nvSpPr>
          <p:cNvPr id="21" name="TextBox 20"/>
          <p:cNvSpPr txBox="1"/>
          <p:nvPr/>
        </p:nvSpPr>
        <p:spPr>
          <a:xfrm>
            <a:off x="1830767" y="4548943"/>
            <a:ext cx="4762499" cy="1631216"/>
          </a:xfrm>
          <a:prstGeom prst="rect">
            <a:avLst/>
          </a:prstGeom>
          <a:noFill/>
        </p:spPr>
        <p:txBody>
          <a:bodyPr wrap="square" rtlCol="0">
            <a:spAutoFit/>
          </a:bodyPr>
          <a:lstStyle/>
          <a:p>
            <a:pPr marL="285750" indent="-285750">
              <a:spcAft>
                <a:spcPts val="1200"/>
              </a:spcAft>
              <a:buFontTx/>
              <a:buChar char="-"/>
            </a:pPr>
            <a:r>
              <a:rPr lang="el-GR" dirty="0"/>
              <a:t>Αποτύπωση των μελλοντικών τάσεων και των προκλήσεων σχετικά με την περαιτέρω υιοθέτηση δράσεων αειφορίας &amp;</a:t>
            </a:r>
            <a:r>
              <a:rPr lang="en-US" dirty="0"/>
              <a:t> </a:t>
            </a:r>
            <a:r>
              <a:rPr lang="el-GR" dirty="0"/>
              <a:t>αρχών </a:t>
            </a:r>
            <a:r>
              <a:rPr lang="en-US" dirty="0"/>
              <a:t>ESG</a:t>
            </a:r>
          </a:p>
          <a:p>
            <a:pPr marL="285750" indent="-285750">
              <a:spcAft>
                <a:spcPts val="1200"/>
              </a:spcAft>
              <a:buFontTx/>
              <a:buChar char="-"/>
            </a:pPr>
            <a:r>
              <a:rPr lang="el-GR" dirty="0"/>
              <a:t>Συμπεράσματα αναφορικά με την υιοθέτηση δράσεων αειφορίας και αρχών </a:t>
            </a:r>
            <a:r>
              <a:rPr lang="en-US" dirty="0"/>
              <a:t>ESG </a:t>
            </a:r>
            <a:endParaRPr lang="el-GR" i="1" dirty="0"/>
          </a:p>
        </p:txBody>
      </p:sp>
      <p:sp>
        <p:nvSpPr>
          <p:cNvPr id="2" name="Slide Number Placeholder 1">
            <a:extLst>
              <a:ext uri="{FF2B5EF4-FFF2-40B4-BE49-F238E27FC236}">
                <a16:creationId xmlns:a16="http://schemas.microsoft.com/office/drawing/2014/main" id="{2B11CAAB-DEEB-D92A-86A3-820175367187}"/>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50760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EA387-D804-2834-4434-B52CAB47AA05}"/>
            </a:ext>
          </a:extLst>
        </p:cNvPr>
        <p:cNvGrpSpPr/>
        <p:nvPr/>
      </p:nvGrpSpPr>
      <p:grpSpPr>
        <a:xfrm>
          <a:off x="0" y="0"/>
          <a:ext cx="0" cy="0"/>
          <a:chOff x="0" y="0"/>
          <a:chExt cx="0" cy="0"/>
        </a:xfrm>
      </p:grpSpPr>
      <p:sp>
        <p:nvSpPr>
          <p:cNvPr id="208" name="Rectangle: Rounded Corners 207">
            <a:extLst>
              <a:ext uri="{FF2B5EF4-FFF2-40B4-BE49-F238E27FC236}">
                <a16:creationId xmlns:a16="http://schemas.microsoft.com/office/drawing/2014/main" id="{5D48451D-51CE-EC55-7643-79A4B4683F1B}"/>
              </a:ext>
            </a:extLst>
          </p:cNvPr>
          <p:cNvSpPr/>
          <p:nvPr/>
        </p:nvSpPr>
        <p:spPr>
          <a:xfrm>
            <a:off x="1023995" y="1275721"/>
            <a:ext cx="1692000" cy="659899"/>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4341951-E905-329D-250B-7B140354E90A}"/>
              </a:ext>
            </a:extLst>
          </p:cNvPr>
          <p:cNvSpPr txBox="1"/>
          <p:nvPr/>
        </p:nvSpPr>
        <p:spPr>
          <a:xfrm>
            <a:off x="91074" y="135769"/>
            <a:ext cx="12000652" cy="923330"/>
          </a:xfrm>
          <a:prstGeom prst="rect">
            <a:avLst/>
          </a:prstGeom>
          <a:noFill/>
        </p:spPr>
        <p:txBody>
          <a:bodyPr wrap="square" rtlCol="0">
            <a:spAutoFit/>
          </a:bodyPr>
          <a:lstStyle/>
          <a:p>
            <a:pPr lvl="0" algn="r">
              <a:defRPr/>
            </a:pPr>
            <a:r>
              <a:rPr lang="el-GR" b="1" kern="0" dirty="0">
                <a:solidFill>
                  <a:prstClr val="black"/>
                </a:solidFill>
              </a:rPr>
              <a:t>Το δείγμα της έρευνας (Ν=474) είναι αντιπροσωπευτικό και περιλαμβάνει επιχειρήσεις που δραστηριοποιούνται σε σημαντικούς κλάδους της Ελληνικής οικονομίας. Το 65% του δείγματος αφορά παρόχους υπηρεσιών εφοδιαστικής</a:t>
            </a:r>
            <a:r>
              <a:rPr lang="en-US" b="1" kern="0" dirty="0">
                <a:solidFill>
                  <a:prstClr val="black"/>
                </a:solidFill>
              </a:rPr>
              <a:t>,</a:t>
            </a:r>
            <a:r>
              <a:rPr lang="el-GR" b="1" kern="0" dirty="0">
                <a:solidFill>
                  <a:prstClr val="black"/>
                </a:solidFill>
              </a:rPr>
              <a:t> το 58% εμπορικές εταιρίες και το 25% εταιρίες μεταποίησης</a:t>
            </a:r>
          </a:p>
        </p:txBody>
      </p:sp>
      <p:sp>
        <p:nvSpPr>
          <p:cNvPr id="3" name="Slide Number Placeholder 1">
            <a:extLst>
              <a:ext uri="{FF2B5EF4-FFF2-40B4-BE49-F238E27FC236}">
                <a16:creationId xmlns:a16="http://schemas.microsoft.com/office/drawing/2014/main" id="{F6D22C67-33F2-E884-7402-2EE795631718}"/>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3</a:t>
            </a:fld>
            <a:endParaRPr lang="en-US" dirty="0">
              <a:solidFill>
                <a:prstClr val="black">
                  <a:tint val="75000"/>
                </a:prstClr>
              </a:solidFill>
            </a:endParaRPr>
          </a:p>
        </p:txBody>
      </p:sp>
      <p:sp>
        <p:nvSpPr>
          <p:cNvPr id="201" name="Rectangle 3">
            <a:extLst>
              <a:ext uri="{FF2B5EF4-FFF2-40B4-BE49-F238E27FC236}">
                <a16:creationId xmlns:a16="http://schemas.microsoft.com/office/drawing/2014/main" id="{B51B713A-B81F-B1C8-0995-6772BD5ED5FF}"/>
              </a:ext>
            </a:extLst>
          </p:cNvPr>
          <p:cNvSpPr/>
          <p:nvPr/>
        </p:nvSpPr>
        <p:spPr>
          <a:xfrm>
            <a:off x="1023995" y="1312265"/>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rgbClr val="306228"/>
                </a:solidFill>
              </a:rPr>
              <a:t>Βασικές δραστηριότητες</a:t>
            </a:r>
          </a:p>
        </p:txBody>
      </p:sp>
      <p:sp>
        <p:nvSpPr>
          <p:cNvPr id="4" name="Rectangle 2">
            <a:extLst>
              <a:ext uri="{FF2B5EF4-FFF2-40B4-BE49-F238E27FC236}">
                <a16:creationId xmlns:a16="http://schemas.microsoft.com/office/drawing/2014/main" id="{DFE63637-3D7A-7BD4-1C82-0E028D7A3913}"/>
              </a:ext>
            </a:extLst>
          </p:cNvPr>
          <p:cNvSpPr/>
          <p:nvPr/>
        </p:nvSpPr>
        <p:spPr>
          <a:xfrm>
            <a:off x="4008904" y="1275720"/>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Ετήσιος κύκλος εργασιών</a:t>
            </a:r>
            <a:endParaRPr lang="af-ZA" sz="1600" b="1" dirty="0">
              <a:solidFill>
                <a:schemeClr val="bg1">
                  <a:lumMod val="50000"/>
                </a:schemeClr>
              </a:solidFill>
            </a:endParaRPr>
          </a:p>
        </p:txBody>
      </p:sp>
      <p:sp>
        <p:nvSpPr>
          <p:cNvPr id="5" name="Rectangle 4">
            <a:extLst>
              <a:ext uri="{FF2B5EF4-FFF2-40B4-BE49-F238E27FC236}">
                <a16:creationId xmlns:a16="http://schemas.microsoft.com/office/drawing/2014/main" id="{8860AF95-5796-78BB-216B-62C505B43F2C}"/>
              </a:ext>
            </a:extLst>
          </p:cNvPr>
          <p:cNvSpPr/>
          <p:nvPr/>
        </p:nvSpPr>
        <p:spPr>
          <a:xfrm>
            <a:off x="6993813" y="1275721"/>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Αριθμός</a:t>
            </a:r>
          </a:p>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εργαζομένων</a:t>
            </a:r>
          </a:p>
        </p:txBody>
      </p:sp>
      <p:sp>
        <p:nvSpPr>
          <p:cNvPr id="6" name="Rectangle 2">
            <a:extLst>
              <a:ext uri="{FF2B5EF4-FFF2-40B4-BE49-F238E27FC236}">
                <a16:creationId xmlns:a16="http://schemas.microsoft.com/office/drawing/2014/main" id="{ABD32E73-1F35-68D1-11BE-8537A97C1476}"/>
              </a:ext>
            </a:extLst>
          </p:cNvPr>
          <p:cNvSpPr/>
          <p:nvPr/>
        </p:nvSpPr>
        <p:spPr>
          <a:xfrm>
            <a:off x="9833570" y="1275721"/>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Γεωγραφική τοποθεσία</a:t>
            </a:r>
            <a:endParaRPr lang="af-ZA" sz="1600" b="1" dirty="0">
              <a:solidFill>
                <a:schemeClr val="bg1">
                  <a:lumMod val="50000"/>
                </a:schemeClr>
              </a:solidFill>
            </a:endParaRPr>
          </a:p>
        </p:txBody>
      </p:sp>
      <p:pic>
        <p:nvPicPr>
          <p:cNvPr id="7" name="Picture 6">
            <a:extLst>
              <a:ext uri="{FF2B5EF4-FFF2-40B4-BE49-F238E27FC236}">
                <a16:creationId xmlns:a16="http://schemas.microsoft.com/office/drawing/2014/main" id="{F70C4467-3D6E-E181-B0A8-4F8044F5A912}"/>
              </a:ext>
            </a:extLst>
          </p:cNvPr>
          <p:cNvPicPr>
            <a:picLocks noChangeAspect="1"/>
          </p:cNvPicPr>
          <p:nvPr/>
        </p:nvPicPr>
        <p:blipFill>
          <a:blip r:embed="rId3"/>
          <a:stretch>
            <a:fillRect/>
          </a:stretch>
        </p:blipFill>
        <p:spPr>
          <a:xfrm>
            <a:off x="2706444" y="2098731"/>
            <a:ext cx="7710035" cy="3743864"/>
          </a:xfrm>
          <a:prstGeom prst="rect">
            <a:avLst/>
          </a:prstGeom>
        </p:spPr>
      </p:pic>
    </p:spTree>
    <p:extLst>
      <p:ext uri="{BB962C8B-B14F-4D97-AF65-F5344CB8AC3E}">
        <p14:creationId xmlns:p14="http://schemas.microsoft.com/office/powerpoint/2010/main" val="405298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D135E-BBBB-4041-2B03-451AF3BE1618}"/>
            </a:ext>
          </a:extLst>
        </p:cNvPr>
        <p:cNvGrpSpPr/>
        <p:nvPr/>
      </p:nvGrpSpPr>
      <p:grpSpPr>
        <a:xfrm>
          <a:off x="0" y="0"/>
          <a:ext cx="0" cy="0"/>
          <a:chOff x="0" y="0"/>
          <a:chExt cx="0" cy="0"/>
        </a:xfrm>
      </p:grpSpPr>
      <p:sp>
        <p:nvSpPr>
          <p:cNvPr id="80" name="Rounded Rectangle 37">
            <a:extLst>
              <a:ext uri="{FF2B5EF4-FFF2-40B4-BE49-F238E27FC236}">
                <a16:creationId xmlns:a16="http://schemas.microsoft.com/office/drawing/2014/main" id="{7F4FB6E2-5C83-2479-4A1D-6CEC76CCED6B}"/>
              </a:ext>
            </a:extLst>
          </p:cNvPr>
          <p:cNvSpPr/>
          <p:nvPr/>
        </p:nvSpPr>
        <p:spPr>
          <a:xfrm rot="5400000">
            <a:off x="2750554" y="2067349"/>
            <a:ext cx="277001" cy="358323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22" name="Rounded Rectangle 37">
            <a:extLst>
              <a:ext uri="{FF2B5EF4-FFF2-40B4-BE49-F238E27FC236}">
                <a16:creationId xmlns:a16="http://schemas.microsoft.com/office/drawing/2014/main" id="{C8E3CBAE-8AC2-4982-1496-6D8A744BC1CE}"/>
              </a:ext>
            </a:extLst>
          </p:cNvPr>
          <p:cNvSpPr/>
          <p:nvPr/>
        </p:nvSpPr>
        <p:spPr>
          <a:xfrm rot="5400000">
            <a:off x="3936392" y="3260301"/>
            <a:ext cx="277003" cy="1188549"/>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74" name="Rounded Rectangle 37">
            <a:extLst>
              <a:ext uri="{FF2B5EF4-FFF2-40B4-BE49-F238E27FC236}">
                <a16:creationId xmlns:a16="http://schemas.microsoft.com/office/drawing/2014/main" id="{A0D5F954-B3A3-6FE4-AC5C-91CFC44736CF}"/>
              </a:ext>
            </a:extLst>
          </p:cNvPr>
          <p:cNvSpPr/>
          <p:nvPr/>
        </p:nvSpPr>
        <p:spPr>
          <a:xfrm rot="5400000">
            <a:off x="2708554" y="1387591"/>
            <a:ext cx="277001" cy="358323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23" name="Rounded Rectangle 37">
            <a:extLst>
              <a:ext uri="{FF2B5EF4-FFF2-40B4-BE49-F238E27FC236}">
                <a16:creationId xmlns:a16="http://schemas.microsoft.com/office/drawing/2014/main" id="{14728531-84DB-78A1-D3DD-4ED16D97FCD6}"/>
              </a:ext>
            </a:extLst>
          </p:cNvPr>
          <p:cNvSpPr/>
          <p:nvPr/>
        </p:nvSpPr>
        <p:spPr>
          <a:xfrm rot="5400000">
            <a:off x="3811661" y="2471596"/>
            <a:ext cx="286793" cy="144093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47" name="Rounded Rectangle 37">
            <a:extLst>
              <a:ext uri="{FF2B5EF4-FFF2-40B4-BE49-F238E27FC236}">
                <a16:creationId xmlns:a16="http://schemas.microsoft.com/office/drawing/2014/main" id="{3C008DF9-8A96-531F-38C0-E88C037E649B}"/>
              </a:ext>
            </a:extLst>
          </p:cNvPr>
          <p:cNvSpPr/>
          <p:nvPr/>
        </p:nvSpPr>
        <p:spPr>
          <a:xfrm rot="5400000">
            <a:off x="9173773" y="2055953"/>
            <a:ext cx="277001" cy="3559394"/>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20" name="Rounded Rectangle 37">
            <a:extLst>
              <a:ext uri="{FF2B5EF4-FFF2-40B4-BE49-F238E27FC236}">
                <a16:creationId xmlns:a16="http://schemas.microsoft.com/office/drawing/2014/main" id="{D413A6AD-86E4-F9FB-1A5E-DA8F679E3667}"/>
              </a:ext>
            </a:extLst>
          </p:cNvPr>
          <p:cNvSpPr/>
          <p:nvPr/>
        </p:nvSpPr>
        <p:spPr>
          <a:xfrm rot="16200000" flipH="1">
            <a:off x="7843416" y="3346118"/>
            <a:ext cx="286793" cy="96404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48" name="Rounded Rectangle 37">
            <a:extLst>
              <a:ext uri="{FF2B5EF4-FFF2-40B4-BE49-F238E27FC236}">
                <a16:creationId xmlns:a16="http://schemas.microsoft.com/office/drawing/2014/main" id="{0B8EADA8-7774-BB9B-BD08-68541567CE39}"/>
              </a:ext>
            </a:extLst>
          </p:cNvPr>
          <p:cNvSpPr/>
          <p:nvPr/>
        </p:nvSpPr>
        <p:spPr>
          <a:xfrm rot="5400000">
            <a:off x="9146353" y="1394555"/>
            <a:ext cx="277001" cy="3559394"/>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54CC1A3E-F06D-896F-68E6-F25B65DCDB41}"/>
              </a:ext>
            </a:extLst>
          </p:cNvPr>
          <p:cNvSpPr txBox="1"/>
          <p:nvPr/>
        </p:nvSpPr>
        <p:spPr>
          <a:xfrm>
            <a:off x="-96688" y="135769"/>
            <a:ext cx="12188414" cy="923330"/>
          </a:xfrm>
          <a:prstGeom prst="rect">
            <a:avLst/>
          </a:prstGeom>
          <a:noFill/>
        </p:spPr>
        <p:txBody>
          <a:bodyPr wrap="square" rtlCol="0">
            <a:spAutoFit/>
          </a:bodyPr>
          <a:lstStyle/>
          <a:p>
            <a:pPr lvl="0" algn="r">
              <a:defRPr/>
            </a:pPr>
            <a:r>
              <a:rPr lang="el-GR" b="1" kern="0" dirty="0">
                <a:solidFill>
                  <a:prstClr val="black"/>
                </a:solidFill>
              </a:rPr>
              <a:t>4 στις 10 επιχειρήσεις (εμπορικές, μεταποιητικές &amp; παροχής υπηρεσιών </a:t>
            </a:r>
            <a:r>
              <a:rPr lang="en-US" b="1" kern="0" dirty="0">
                <a:solidFill>
                  <a:prstClr val="black"/>
                </a:solidFill>
              </a:rPr>
              <a:t>logistics) </a:t>
            </a:r>
            <a:r>
              <a:rPr lang="el-GR" b="1" kern="0" dirty="0">
                <a:solidFill>
                  <a:prstClr val="black"/>
                </a:solidFill>
              </a:rPr>
              <a:t>οι οποίες κατά κύριο λόγο είναι «Μεγάλες επιχειρήσεις» αναφέρουν πως γνωρίζουν πολύ καλά τις νέες τάσεις που αφορούν στην εταιρική βιωσιμότητα. Παρόλα αυτά μεγάλο παραμένει το ποσοστό των εταιριών που γνωρίζουν ελάχιστα ή ακόμα και τίποτα για το συγκεκριμένο θέμα </a:t>
            </a:r>
          </a:p>
        </p:txBody>
      </p:sp>
      <p:sp>
        <p:nvSpPr>
          <p:cNvPr id="3" name="Slide Number Placeholder 1">
            <a:extLst>
              <a:ext uri="{FF2B5EF4-FFF2-40B4-BE49-F238E27FC236}">
                <a16:creationId xmlns:a16="http://schemas.microsoft.com/office/drawing/2014/main" id="{EEA65C37-4C82-3126-40F7-324638BB7D30}"/>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4</a:t>
            </a:fld>
            <a:endParaRPr lang="en-US" dirty="0">
              <a:solidFill>
                <a:prstClr val="black">
                  <a:tint val="75000"/>
                </a:prstClr>
              </a:solidFill>
            </a:endParaRPr>
          </a:p>
        </p:txBody>
      </p:sp>
      <p:cxnSp>
        <p:nvCxnSpPr>
          <p:cNvPr id="2" name="Straight Connector 1">
            <a:extLst>
              <a:ext uri="{FF2B5EF4-FFF2-40B4-BE49-F238E27FC236}">
                <a16:creationId xmlns:a16="http://schemas.microsoft.com/office/drawing/2014/main" id="{E3948C09-A5E0-0FF0-5F1A-DFD5BE9C15DD}"/>
              </a:ext>
            </a:extLst>
          </p:cNvPr>
          <p:cNvCxnSpPr>
            <a:cxnSpLocks/>
          </p:cNvCxnSpPr>
          <p:nvPr/>
        </p:nvCxnSpPr>
        <p:spPr>
          <a:xfrm>
            <a:off x="4723693" y="3048667"/>
            <a:ext cx="0" cy="233581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A1449B0-CACF-2B53-0B46-04D4140AF733}"/>
              </a:ext>
            </a:extLst>
          </p:cNvPr>
          <p:cNvCxnSpPr>
            <a:cxnSpLocks/>
          </p:cNvCxnSpPr>
          <p:nvPr/>
        </p:nvCxnSpPr>
        <p:spPr>
          <a:xfrm>
            <a:off x="7464152" y="3048667"/>
            <a:ext cx="0" cy="233581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99D50B5C-8910-0104-8F2B-C6D764C0A250}"/>
              </a:ext>
            </a:extLst>
          </p:cNvPr>
          <p:cNvSpPr/>
          <p:nvPr/>
        </p:nvSpPr>
        <p:spPr>
          <a:xfrm>
            <a:off x="4725268" y="2988733"/>
            <a:ext cx="2743200"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Ναι, ως εταιρία γνωρίζουμε πολύ καλά το θέμα της εταιρικής βιωσιμότητας </a:t>
            </a:r>
          </a:p>
        </p:txBody>
      </p:sp>
      <p:sp>
        <p:nvSpPr>
          <p:cNvPr id="45" name="Rounded Rectangle 37">
            <a:extLst>
              <a:ext uri="{FF2B5EF4-FFF2-40B4-BE49-F238E27FC236}">
                <a16:creationId xmlns:a16="http://schemas.microsoft.com/office/drawing/2014/main" id="{E03C4BA2-B06C-40BA-7704-D2040B8362A0}"/>
              </a:ext>
            </a:extLst>
          </p:cNvPr>
          <p:cNvSpPr/>
          <p:nvPr/>
        </p:nvSpPr>
        <p:spPr>
          <a:xfrm rot="5400000">
            <a:off x="9146353" y="3322058"/>
            <a:ext cx="277001" cy="3559394"/>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46" name="Rounded Rectangle 37">
            <a:extLst>
              <a:ext uri="{FF2B5EF4-FFF2-40B4-BE49-F238E27FC236}">
                <a16:creationId xmlns:a16="http://schemas.microsoft.com/office/drawing/2014/main" id="{C20FBBCC-5EB7-F8E9-A68D-BFC329917255}"/>
              </a:ext>
            </a:extLst>
          </p:cNvPr>
          <p:cNvSpPr/>
          <p:nvPr/>
        </p:nvSpPr>
        <p:spPr>
          <a:xfrm rot="5400000">
            <a:off x="9146353" y="2670420"/>
            <a:ext cx="277001" cy="3559394"/>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57" name="Rectangle 55">
            <a:extLst>
              <a:ext uri="{FF2B5EF4-FFF2-40B4-BE49-F238E27FC236}">
                <a16:creationId xmlns:a16="http://schemas.microsoft.com/office/drawing/2014/main" id="{34531751-B043-E47C-13FA-DC0172C231AD}"/>
              </a:ext>
            </a:extLst>
          </p:cNvPr>
          <p:cNvSpPr/>
          <p:nvPr/>
        </p:nvSpPr>
        <p:spPr>
          <a:xfrm>
            <a:off x="7713134" y="3670617"/>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27%</a:t>
            </a:r>
          </a:p>
        </p:txBody>
      </p:sp>
      <p:sp>
        <p:nvSpPr>
          <p:cNvPr id="71" name="Rectangle 70">
            <a:extLst>
              <a:ext uri="{FF2B5EF4-FFF2-40B4-BE49-F238E27FC236}">
                <a16:creationId xmlns:a16="http://schemas.microsoft.com/office/drawing/2014/main" id="{1CA39DE9-03BC-82A3-97C7-B17C4F14DDE5}"/>
              </a:ext>
            </a:extLst>
          </p:cNvPr>
          <p:cNvSpPr/>
          <p:nvPr/>
        </p:nvSpPr>
        <p:spPr>
          <a:xfrm>
            <a:off x="4730063" y="3636805"/>
            <a:ext cx="274162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Γνωρίζουμε τα βασικά. Τώρα έχουμε ξεκινήσει να ενημερωνόμαστε</a:t>
            </a:r>
          </a:p>
        </p:txBody>
      </p:sp>
      <p:sp>
        <p:nvSpPr>
          <p:cNvPr id="72" name="Rectangle 71">
            <a:extLst>
              <a:ext uri="{FF2B5EF4-FFF2-40B4-BE49-F238E27FC236}">
                <a16:creationId xmlns:a16="http://schemas.microsoft.com/office/drawing/2014/main" id="{66B7992D-1305-1EEF-8935-9B3964CAAC7A}"/>
              </a:ext>
            </a:extLst>
          </p:cNvPr>
          <p:cNvSpPr/>
          <p:nvPr/>
        </p:nvSpPr>
        <p:spPr>
          <a:xfrm>
            <a:off x="4720316" y="4217674"/>
            <a:ext cx="274162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Γνωρίζουμε πολύ λίγα που αφορούν στην εταιρική βιωσιμότητα </a:t>
            </a:r>
          </a:p>
        </p:txBody>
      </p:sp>
      <p:sp>
        <p:nvSpPr>
          <p:cNvPr id="73" name="Rectangle 72">
            <a:extLst>
              <a:ext uri="{FF2B5EF4-FFF2-40B4-BE49-F238E27FC236}">
                <a16:creationId xmlns:a16="http://schemas.microsoft.com/office/drawing/2014/main" id="{34502865-95B7-3FEC-F459-B72B78133395}"/>
              </a:ext>
            </a:extLst>
          </p:cNvPr>
          <p:cNvSpPr/>
          <p:nvPr/>
        </p:nvSpPr>
        <p:spPr>
          <a:xfrm>
            <a:off x="4730262" y="4932949"/>
            <a:ext cx="274162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Όχι, δεν έχουμε καθόλου εικόνα σε τι  αφορά</a:t>
            </a:r>
          </a:p>
        </p:txBody>
      </p:sp>
      <p:sp>
        <p:nvSpPr>
          <p:cNvPr id="77" name="Rectangle 55">
            <a:extLst>
              <a:ext uri="{FF2B5EF4-FFF2-40B4-BE49-F238E27FC236}">
                <a16:creationId xmlns:a16="http://schemas.microsoft.com/office/drawing/2014/main" id="{7623324A-F34D-BBFB-E8D6-38C4B62320CB}"/>
              </a:ext>
            </a:extLst>
          </p:cNvPr>
          <p:cNvSpPr/>
          <p:nvPr/>
        </p:nvSpPr>
        <p:spPr>
          <a:xfrm>
            <a:off x="3719736" y="3023295"/>
            <a:ext cx="498855"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40%</a:t>
            </a:r>
          </a:p>
        </p:txBody>
      </p:sp>
      <p:sp>
        <p:nvSpPr>
          <p:cNvPr id="78" name="Rounded Rectangle 37">
            <a:extLst>
              <a:ext uri="{FF2B5EF4-FFF2-40B4-BE49-F238E27FC236}">
                <a16:creationId xmlns:a16="http://schemas.microsoft.com/office/drawing/2014/main" id="{BEB192E6-9B4F-D237-CC37-ED93A866E536}"/>
              </a:ext>
            </a:extLst>
          </p:cNvPr>
          <p:cNvSpPr/>
          <p:nvPr/>
        </p:nvSpPr>
        <p:spPr>
          <a:xfrm rot="5400000">
            <a:off x="2748107" y="3323340"/>
            <a:ext cx="277001" cy="358323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79" name="Rounded Rectangle 37">
            <a:extLst>
              <a:ext uri="{FF2B5EF4-FFF2-40B4-BE49-F238E27FC236}">
                <a16:creationId xmlns:a16="http://schemas.microsoft.com/office/drawing/2014/main" id="{A40EB65C-1D8C-7365-547F-EDFD4079DDB2}"/>
              </a:ext>
            </a:extLst>
          </p:cNvPr>
          <p:cNvSpPr/>
          <p:nvPr/>
        </p:nvSpPr>
        <p:spPr>
          <a:xfrm rot="5400000">
            <a:off x="2753346" y="2663843"/>
            <a:ext cx="277001" cy="358323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81" name="Rounded Rectangle 37">
            <a:extLst>
              <a:ext uri="{FF2B5EF4-FFF2-40B4-BE49-F238E27FC236}">
                <a16:creationId xmlns:a16="http://schemas.microsoft.com/office/drawing/2014/main" id="{482BC077-C9BD-963F-8BA4-7876239B05B3}"/>
              </a:ext>
            </a:extLst>
          </p:cNvPr>
          <p:cNvSpPr/>
          <p:nvPr/>
        </p:nvSpPr>
        <p:spPr>
          <a:xfrm rot="5400000">
            <a:off x="4284532" y="4863254"/>
            <a:ext cx="272625" cy="514764"/>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84" name="Rectangle 55">
            <a:extLst>
              <a:ext uri="{FF2B5EF4-FFF2-40B4-BE49-F238E27FC236}">
                <a16:creationId xmlns:a16="http://schemas.microsoft.com/office/drawing/2014/main" id="{491D93D4-DEE1-E045-D81C-6C824049894D}"/>
              </a:ext>
            </a:extLst>
          </p:cNvPr>
          <p:cNvSpPr/>
          <p:nvPr/>
        </p:nvSpPr>
        <p:spPr>
          <a:xfrm>
            <a:off x="4228993" y="4976873"/>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10</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86" name="Rectangle 55">
            <a:extLst>
              <a:ext uri="{FF2B5EF4-FFF2-40B4-BE49-F238E27FC236}">
                <a16:creationId xmlns:a16="http://schemas.microsoft.com/office/drawing/2014/main" id="{D6312BE0-A497-841F-8DA3-8A483380C82B}"/>
              </a:ext>
            </a:extLst>
          </p:cNvPr>
          <p:cNvSpPr/>
          <p:nvPr/>
        </p:nvSpPr>
        <p:spPr>
          <a:xfrm>
            <a:off x="3863752" y="3680729"/>
            <a:ext cx="512681"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33%</a:t>
            </a:r>
          </a:p>
        </p:txBody>
      </p:sp>
      <p:sp>
        <p:nvSpPr>
          <p:cNvPr id="89" name="Rounded Rectangle 37">
            <a:extLst>
              <a:ext uri="{FF2B5EF4-FFF2-40B4-BE49-F238E27FC236}">
                <a16:creationId xmlns:a16="http://schemas.microsoft.com/office/drawing/2014/main" id="{054BA48D-93AF-19E7-3EAC-1DF467984558}"/>
              </a:ext>
            </a:extLst>
          </p:cNvPr>
          <p:cNvSpPr/>
          <p:nvPr/>
        </p:nvSpPr>
        <p:spPr>
          <a:xfrm rot="5400000">
            <a:off x="4186886" y="4093432"/>
            <a:ext cx="286793" cy="708888"/>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85" name="Rectangle 84">
            <a:extLst>
              <a:ext uri="{FF2B5EF4-FFF2-40B4-BE49-F238E27FC236}">
                <a16:creationId xmlns:a16="http://schemas.microsoft.com/office/drawing/2014/main" id="{379CBD64-74D4-B0B5-9C46-A69BFF2CDE85}"/>
              </a:ext>
            </a:extLst>
          </p:cNvPr>
          <p:cNvSpPr/>
          <p:nvPr/>
        </p:nvSpPr>
        <p:spPr>
          <a:xfrm>
            <a:off x="4156985" y="4286723"/>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1</a:t>
            </a:r>
            <a:r>
              <a:rPr kumimoji="0" lang="el-GR" sz="1400" b="1" i="0" u="none" strike="noStrike" kern="1200" cap="none" spc="0" normalizeH="0" baseline="0" noProof="0" dirty="0">
                <a:ln>
                  <a:noFill/>
                </a:ln>
                <a:solidFill>
                  <a:prstClr val="white"/>
                </a:solidFill>
                <a:effectLst/>
                <a:uLnTx/>
                <a:uFillTx/>
                <a:latin typeface="Calibri"/>
                <a:ea typeface="+mn-ea"/>
                <a:cs typeface="+mn-cs"/>
              </a:rPr>
              <a:t>8%</a:t>
            </a:r>
          </a:p>
        </p:txBody>
      </p:sp>
      <p:sp>
        <p:nvSpPr>
          <p:cNvPr id="118" name="Rounded Rectangle 37">
            <a:extLst>
              <a:ext uri="{FF2B5EF4-FFF2-40B4-BE49-F238E27FC236}">
                <a16:creationId xmlns:a16="http://schemas.microsoft.com/office/drawing/2014/main" id="{4ACF9286-EE1C-13A3-4307-E884919B2375}"/>
              </a:ext>
            </a:extLst>
          </p:cNvPr>
          <p:cNvSpPr/>
          <p:nvPr/>
        </p:nvSpPr>
        <p:spPr>
          <a:xfrm rot="16200000" flipH="1">
            <a:off x="8062545" y="2480504"/>
            <a:ext cx="286793" cy="1396741"/>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19" name="Rectangle 55">
            <a:extLst>
              <a:ext uri="{FF2B5EF4-FFF2-40B4-BE49-F238E27FC236}">
                <a16:creationId xmlns:a16="http://schemas.microsoft.com/office/drawing/2014/main" id="{1BB085A8-CA35-E521-4998-F7D4B7CEDE36}"/>
              </a:ext>
            </a:extLst>
          </p:cNvPr>
          <p:cNvSpPr/>
          <p:nvPr/>
        </p:nvSpPr>
        <p:spPr>
          <a:xfrm>
            <a:off x="7932755" y="3015885"/>
            <a:ext cx="498855"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41%</a:t>
            </a:r>
          </a:p>
        </p:txBody>
      </p:sp>
      <p:sp>
        <p:nvSpPr>
          <p:cNvPr id="121" name="Rounded Rectangle 37">
            <a:extLst>
              <a:ext uri="{FF2B5EF4-FFF2-40B4-BE49-F238E27FC236}">
                <a16:creationId xmlns:a16="http://schemas.microsoft.com/office/drawing/2014/main" id="{C126E4F6-7ED6-8764-ED13-5F7B7CA02FE0}"/>
              </a:ext>
            </a:extLst>
          </p:cNvPr>
          <p:cNvSpPr/>
          <p:nvPr/>
        </p:nvSpPr>
        <p:spPr>
          <a:xfrm rot="16200000" flipH="1">
            <a:off x="7769617" y="4056912"/>
            <a:ext cx="295484" cy="809171"/>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5A4CDD0B-55DF-E091-3C35-0E923FD1BB2D}"/>
              </a:ext>
            </a:extLst>
          </p:cNvPr>
          <p:cNvSpPr/>
          <p:nvPr/>
        </p:nvSpPr>
        <p:spPr>
          <a:xfrm>
            <a:off x="7667931" y="4303747"/>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22%</a:t>
            </a:r>
          </a:p>
        </p:txBody>
      </p:sp>
      <p:sp>
        <p:nvSpPr>
          <p:cNvPr id="124" name="Rounded Rectangle 37">
            <a:extLst>
              <a:ext uri="{FF2B5EF4-FFF2-40B4-BE49-F238E27FC236}">
                <a16:creationId xmlns:a16="http://schemas.microsoft.com/office/drawing/2014/main" id="{3AAE3743-4241-D43A-CE27-12A353AC5CAA}"/>
              </a:ext>
            </a:extLst>
          </p:cNvPr>
          <p:cNvSpPr/>
          <p:nvPr/>
        </p:nvSpPr>
        <p:spPr>
          <a:xfrm rot="5400000">
            <a:off x="7622366" y="4838896"/>
            <a:ext cx="272625" cy="514764"/>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25" name="Rectangle 55">
            <a:extLst>
              <a:ext uri="{FF2B5EF4-FFF2-40B4-BE49-F238E27FC236}">
                <a16:creationId xmlns:a16="http://schemas.microsoft.com/office/drawing/2014/main" id="{6989288C-4CDC-40EE-F792-901B84884172}"/>
              </a:ext>
            </a:extLst>
          </p:cNvPr>
          <p:cNvSpPr/>
          <p:nvPr/>
        </p:nvSpPr>
        <p:spPr>
          <a:xfrm>
            <a:off x="7545261" y="4955888"/>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10</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grpSp>
        <p:nvGrpSpPr>
          <p:cNvPr id="39" name="Group 38">
            <a:extLst>
              <a:ext uri="{FF2B5EF4-FFF2-40B4-BE49-F238E27FC236}">
                <a16:creationId xmlns:a16="http://schemas.microsoft.com/office/drawing/2014/main" id="{11D66EA1-8051-4BA5-40A2-DD461B623174}"/>
              </a:ext>
            </a:extLst>
          </p:cNvPr>
          <p:cNvGrpSpPr/>
          <p:nvPr/>
        </p:nvGrpSpPr>
        <p:grpSpPr>
          <a:xfrm>
            <a:off x="7447457" y="5320988"/>
            <a:ext cx="3832058" cy="261346"/>
            <a:chOff x="7440354" y="2751090"/>
            <a:chExt cx="3832058" cy="261346"/>
          </a:xfrm>
        </p:grpSpPr>
        <p:sp>
          <p:nvSpPr>
            <p:cNvPr id="40" name="Rectangle 54">
              <a:extLst>
                <a:ext uri="{FF2B5EF4-FFF2-40B4-BE49-F238E27FC236}">
                  <a16:creationId xmlns:a16="http://schemas.microsoft.com/office/drawing/2014/main" id="{08A8FA15-BA54-D14D-80DB-107C3064890A}"/>
                </a:ext>
              </a:extLst>
            </p:cNvPr>
            <p:cNvSpPr/>
            <p:nvPr/>
          </p:nvSpPr>
          <p:spPr>
            <a:xfrm>
              <a:off x="9408368" y="2752892"/>
              <a:ext cx="460334" cy="253146"/>
            </a:xfrm>
            <a:prstGeom prst="rect">
              <a:avLst/>
            </a:prstGeom>
          </p:spPr>
          <p:txBody>
            <a:bodyPr wrap="square">
              <a:spAutoFit/>
            </a:bodyPr>
            <a:lstStyle/>
            <a:p>
              <a:pPr defTabSz="1219170">
                <a:lnSpc>
                  <a:spcPct val="95000"/>
                </a:lnSpc>
              </a:pPr>
              <a:r>
                <a:rPr lang="el-GR" sz="1050" b="1" dirty="0"/>
                <a:t>60</a:t>
              </a:r>
              <a:r>
                <a:rPr lang="en-US" sz="1050" b="1" dirty="0"/>
                <a:t>%</a:t>
              </a:r>
            </a:p>
          </p:txBody>
        </p:sp>
        <p:sp>
          <p:nvSpPr>
            <p:cNvPr id="41" name="Rectangle 54">
              <a:extLst>
                <a:ext uri="{FF2B5EF4-FFF2-40B4-BE49-F238E27FC236}">
                  <a16:creationId xmlns:a16="http://schemas.microsoft.com/office/drawing/2014/main" id="{A450BB6C-57A8-24F5-DC7D-29AA68BE83F1}"/>
                </a:ext>
              </a:extLst>
            </p:cNvPr>
            <p:cNvSpPr/>
            <p:nvPr/>
          </p:nvSpPr>
          <p:spPr>
            <a:xfrm>
              <a:off x="9048328" y="2759290"/>
              <a:ext cx="480527" cy="253146"/>
            </a:xfrm>
            <a:prstGeom prst="rect">
              <a:avLst/>
            </a:prstGeom>
          </p:spPr>
          <p:txBody>
            <a:bodyPr wrap="square">
              <a:spAutoFit/>
            </a:bodyPr>
            <a:lstStyle/>
            <a:p>
              <a:pPr defTabSz="1219170">
                <a:lnSpc>
                  <a:spcPct val="95000"/>
                </a:lnSpc>
              </a:pPr>
              <a:r>
                <a:rPr lang="el-GR" sz="1050" b="1" dirty="0"/>
                <a:t>50</a:t>
              </a:r>
              <a:r>
                <a:rPr lang="en-US" sz="1050" b="1" dirty="0"/>
                <a:t>%</a:t>
              </a:r>
            </a:p>
          </p:txBody>
        </p:sp>
        <p:sp>
          <p:nvSpPr>
            <p:cNvPr id="42" name="Rectangle 54">
              <a:extLst>
                <a:ext uri="{FF2B5EF4-FFF2-40B4-BE49-F238E27FC236}">
                  <a16:creationId xmlns:a16="http://schemas.microsoft.com/office/drawing/2014/main" id="{897B4042-852E-10A0-DB38-298B4A59B66B}"/>
                </a:ext>
              </a:extLst>
            </p:cNvPr>
            <p:cNvSpPr/>
            <p:nvPr/>
          </p:nvSpPr>
          <p:spPr>
            <a:xfrm>
              <a:off x="8688288" y="2753931"/>
              <a:ext cx="467282" cy="253146"/>
            </a:xfrm>
            <a:prstGeom prst="rect">
              <a:avLst/>
            </a:prstGeom>
          </p:spPr>
          <p:txBody>
            <a:bodyPr wrap="square">
              <a:spAutoFit/>
            </a:bodyPr>
            <a:lstStyle/>
            <a:p>
              <a:pPr defTabSz="1219170">
                <a:lnSpc>
                  <a:spcPct val="95000"/>
                </a:lnSpc>
              </a:pPr>
              <a:r>
                <a:rPr lang="el-GR" sz="1050" b="1" dirty="0"/>
                <a:t>40</a:t>
              </a:r>
              <a:r>
                <a:rPr lang="en-US" sz="1050" b="1" dirty="0"/>
                <a:t>%</a:t>
              </a:r>
            </a:p>
          </p:txBody>
        </p:sp>
        <p:sp>
          <p:nvSpPr>
            <p:cNvPr id="43" name="Rectangle 54">
              <a:extLst>
                <a:ext uri="{FF2B5EF4-FFF2-40B4-BE49-F238E27FC236}">
                  <a16:creationId xmlns:a16="http://schemas.microsoft.com/office/drawing/2014/main" id="{8F43EDFF-EC93-900E-1CE0-AE4F1849C01B}"/>
                </a:ext>
              </a:extLst>
            </p:cNvPr>
            <p:cNvSpPr/>
            <p:nvPr/>
          </p:nvSpPr>
          <p:spPr>
            <a:xfrm>
              <a:off x="8356246" y="2752615"/>
              <a:ext cx="461681" cy="253146"/>
            </a:xfrm>
            <a:prstGeom prst="rect">
              <a:avLst/>
            </a:prstGeom>
          </p:spPr>
          <p:txBody>
            <a:bodyPr wrap="square">
              <a:spAutoFit/>
            </a:bodyPr>
            <a:lstStyle/>
            <a:p>
              <a:pPr defTabSz="1219170">
                <a:lnSpc>
                  <a:spcPct val="95000"/>
                </a:lnSpc>
              </a:pPr>
              <a:r>
                <a:rPr lang="el-GR" sz="1050" b="1" dirty="0"/>
                <a:t>30</a:t>
              </a:r>
              <a:r>
                <a:rPr lang="en-US" sz="1050" b="1" dirty="0"/>
                <a:t>%</a:t>
              </a:r>
            </a:p>
          </p:txBody>
        </p:sp>
        <p:sp>
          <p:nvSpPr>
            <p:cNvPr id="44" name="Rectangle 54">
              <a:extLst>
                <a:ext uri="{FF2B5EF4-FFF2-40B4-BE49-F238E27FC236}">
                  <a16:creationId xmlns:a16="http://schemas.microsoft.com/office/drawing/2014/main" id="{AB79AE42-8309-9B01-68B7-84E644278E8D}"/>
                </a:ext>
              </a:extLst>
            </p:cNvPr>
            <p:cNvSpPr/>
            <p:nvPr/>
          </p:nvSpPr>
          <p:spPr>
            <a:xfrm>
              <a:off x="7706031" y="2751977"/>
              <a:ext cx="461681" cy="253146"/>
            </a:xfrm>
            <a:prstGeom prst="rect">
              <a:avLst/>
            </a:prstGeom>
          </p:spPr>
          <p:txBody>
            <a:bodyPr wrap="square">
              <a:spAutoFit/>
            </a:bodyPr>
            <a:lstStyle/>
            <a:p>
              <a:pPr defTabSz="1219170">
                <a:lnSpc>
                  <a:spcPct val="95000"/>
                </a:lnSpc>
              </a:pPr>
              <a:r>
                <a:rPr lang="el-GR" sz="1050" b="1" dirty="0"/>
                <a:t>10</a:t>
              </a:r>
              <a:r>
                <a:rPr lang="en-US" sz="1050" b="1" dirty="0"/>
                <a:t>%</a:t>
              </a:r>
            </a:p>
          </p:txBody>
        </p:sp>
        <p:sp>
          <p:nvSpPr>
            <p:cNvPr id="49" name="Rectangle 54">
              <a:extLst>
                <a:ext uri="{FF2B5EF4-FFF2-40B4-BE49-F238E27FC236}">
                  <a16:creationId xmlns:a16="http://schemas.microsoft.com/office/drawing/2014/main" id="{C07D2537-6CFD-4334-6907-D26E5558089C}"/>
                </a:ext>
              </a:extLst>
            </p:cNvPr>
            <p:cNvSpPr/>
            <p:nvPr/>
          </p:nvSpPr>
          <p:spPr>
            <a:xfrm>
              <a:off x="8048108" y="2758055"/>
              <a:ext cx="455272" cy="253146"/>
            </a:xfrm>
            <a:prstGeom prst="rect">
              <a:avLst/>
            </a:prstGeom>
          </p:spPr>
          <p:txBody>
            <a:bodyPr wrap="square">
              <a:spAutoFit/>
            </a:bodyPr>
            <a:lstStyle/>
            <a:p>
              <a:pPr defTabSz="1219170">
                <a:lnSpc>
                  <a:spcPct val="95000"/>
                </a:lnSpc>
              </a:pPr>
              <a:r>
                <a:rPr lang="el-GR" sz="1050" b="1" dirty="0"/>
                <a:t>20</a:t>
              </a:r>
              <a:r>
                <a:rPr lang="en-US" sz="1050" b="1" dirty="0"/>
                <a:t>%</a:t>
              </a:r>
            </a:p>
          </p:txBody>
        </p:sp>
        <p:sp>
          <p:nvSpPr>
            <p:cNvPr id="50" name="Rectangle 54">
              <a:extLst>
                <a:ext uri="{FF2B5EF4-FFF2-40B4-BE49-F238E27FC236}">
                  <a16:creationId xmlns:a16="http://schemas.microsoft.com/office/drawing/2014/main" id="{95C0CF3C-B596-026B-5B92-EE2A39556C08}"/>
                </a:ext>
              </a:extLst>
            </p:cNvPr>
            <p:cNvSpPr/>
            <p:nvPr/>
          </p:nvSpPr>
          <p:spPr>
            <a:xfrm>
              <a:off x="7440354" y="2754164"/>
              <a:ext cx="396260" cy="253146"/>
            </a:xfrm>
            <a:prstGeom prst="rect">
              <a:avLst/>
            </a:prstGeom>
          </p:spPr>
          <p:txBody>
            <a:bodyPr wrap="square">
              <a:spAutoFit/>
            </a:bodyPr>
            <a:lstStyle/>
            <a:p>
              <a:pPr defTabSz="1219170">
                <a:lnSpc>
                  <a:spcPct val="95000"/>
                </a:lnSpc>
              </a:pPr>
              <a:r>
                <a:rPr lang="el-GR" sz="1050" b="1" dirty="0"/>
                <a:t>0</a:t>
              </a:r>
              <a:r>
                <a:rPr lang="en-US" sz="1050" b="1" dirty="0"/>
                <a:t>%</a:t>
              </a:r>
            </a:p>
          </p:txBody>
        </p:sp>
        <p:sp>
          <p:nvSpPr>
            <p:cNvPr id="51" name="Rectangle 54">
              <a:extLst>
                <a:ext uri="{FF2B5EF4-FFF2-40B4-BE49-F238E27FC236}">
                  <a16:creationId xmlns:a16="http://schemas.microsoft.com/office/drawing/2014/main" id="{7B3FF825-111A-75B0-35CE-284939A78C6C}"/>
                </a:ext>
              </a:extLst>
            </p:cNvPr>
            <p:cNvSpPr/>
            <p:nvPr/>
          </p:nvSpPr>
          <p:spPr>
            <a:xfrm>
              <a:off x="9740122" y="2757522"/>
              <a:ext cx="460334" cy="253146"/>
            </a:xfrm>
            <a:prstGeom prst="rect">
              <a:avLst/>
            </a:prstGeom>
          </p:spPr>
          <p:txBody>
            <a:bodyPr wrap="square">
              <a:spAutoFit/>
            </a:bodyPr>
            <a:lstStyle/>
            <a:p>
              <a:pPr defTabSz="1219170">
                <a:lnSpc>
                  <a:spcPct val="95000"/>
                </a:lnSpc>
              </a:pPr>
              <a:r>
                <a:rPr lang="el-GR" sz="1050" b="1" dirty="0"/>
                <a:t>70</a:t>
              </a:r>
              <a:r>
                <a:rPr lang="en-US" sz="1050" b="1" dirty="0"/>
                <a:t>%</a:t>
              </a:r>
            </a:p>
          </p:txBody>
        </p:sp>
        <p:sp>
          <p:nvSpPr>
            <p:cNvPr id="52" name="Rectangle 54">
              <a:extLst>
                <a:ext uri="{FF2B5EF4-FFF2-40B4-BE49-F238E27FC236}">
                  <a16:creationId xmlns:a16="http://schemas.microsoft.com/office/drawing/2014/main" id="{BA2D440E-1226-17C3-A2A1-34071321E03F}"/>
                </a:ext>
              </a:extLst>
            </p:cNvPr>
            <p:cNvSpPr/>
            <p:nvPr/>
          </p:nvSpPr>
          <p:spPr>
            <a:xfrm>
              <a:off x="10089802" y="2757416"/>
              <a:ext cx="460334" cy="253146"/>
            </a:xfrm>
            <a:prstGeom prst="rect">
              <a:avLst/>
            </a:prstGeom>
          </p:spPr>
          <p:txBody>
            <a:bodyPr wrap="square">
              <a:spAutoFit/>
            </a:bodyPr>
            <a:lstStyle/>
            <a:p>
              <a:pPr defTabSz="1219170">
                <a:lnSpc>
                  <a:spcPct val="95000"/>
                </a:lnSpc>
              </a:pPr>
              <a:r>
                <a:rPr lang="el-GR" sz="1050" b="1" dirty="0"/>
                <a:t>80</a:t>
              </a:r>
              <a:r>
                <a:rPr lang="en-US" sz="1050" b="1" dirty="0"/>
                <a:t>%</a:t>
              </a:r>
            </a:p>
          </p:txBody>
        </p:sp>
        <p:sp>
          <p:nvSpPr>
            <p:cNvPr id="53" name="Rectangle 54">
              <a:extLst>
                <a:ext uri="{FF2B5EF4-FFF2-40B4-BE49-F238E27FC236}">
                  <a16:creationId xmlns:a16="http://schemas.microsoft.com/office/drawing/2014/main" id="{BCE662A9-FF24-75E3-7464-2553A260F56D}"/>
                </a:ext>
              </a:extLst>
            </p:cNvPr>
            <p:cNvSpPr/>
            <p:nvPr/>
          </p:nvSpPr>
          <p:spPr>
            <a:xfrm>
              <a:off x="10410685" y="2753094"/>
              <a:ext cx="460334" cy="253146"/>
            </a:xfrm>
            <a:prstGeom prst="rect">
              <a:avLst/>
            </a:prstGeom>
          </p:spPr>
          <p:txBody>
            <a:bodyPr wrap="square">
              <a:spAutoFit/>
            </a:bodyPr>
            <a:lstStyle/>
            <a:p>
              <a:pPr defTabSz="1219170">
                <a:lnSpc>
                  <a:spcPct val="95000"/>
                </a:lnSpc>
              </a:pPr>
              <a:r>
                <a:rPr lang="el-GR" sz="1050" b="1" dirty="0"/>
                <a:t>90</a:t>
              </a:r>
              <a:r>
                <a:rPr lang="en-US" sz="1050" b="1" dirty="0"/>
                <a:t>%</a:t>
              </a:r>
            </a:p>
          </p:txBody>
        </p:sp>
        <p:sp>
          <p:nvSpPr>
            <p:cNvPr id="54" name="Rectangle 54">
              <a:extLst>
                <a:ext uri="{FF2B5EF4-FFF2-40B4-BE49-F238E27FC236}">
                  <a16:creationId xmlns:a16="http://schemas.microsoft.com/office/drawing/2014/main" id="{AB87F5DA-D433-7DCE-DD2A-2F8316A98A42}"/>
                </a:ext>
              </a:extLst>
            </p:cNvPr>
            <p:cNvSpPr/>
            <p:nvPr/>
          </p:nvSpPr>
          <p:spPr>
            <a:xfrm>
              <a:off x="10706338" y="2751090"/>
              <a:ext cx="566074" cy="245837"/>
            </a:xfrm>
            <a:prstGeom prst="rect">
              <a:avLst/>
            </a:prstGeom>
          </p:spPr>
          <p:txBody>
            <a:bodyPr wrap="square">
              <a:spAutoFit/>
            </a:bodyPr>
            <a:lstStyle/>
            <a:p>
              <a:pPr defTabSz="1219170">
                <a:lnSpc>
                  <a:spcPct val="95000"/>
                </a:lnSpc>
              </a:pPr>
              <a:r>
                <a:rPr lang="el-GR" sz="1050" b="1" dirty="0"/>
                <a:t>100</a:t>
              </a:r>
              <a:r>
                <a:rPr lang="en-US" sz="1050" b="1" dirty="0"/>
                <a:t>%</a:t>
              </a:r>
            </a:p>
          </p:txBody>
        </p:sp>
      </p:grpSp>
      <p:grpSp>
        <p:nvGrpSpPr>
          <p:cNvPr id="55" name="Group 54">
            <a:extLst>
              <a:ext uri="{FF2B5EF4-FFF2-40B4-BE49-F238E27FC236}">
                <a16:creationId xmlns:a16="http://schemas.microsoft.com/office/drawing/2014/main" id="{8E46EAF8-823E-6F46-C4C1-1D0CD3BBAE94}"/>
              </a:ext>
            </a:extLst>
          </p:cNvPr>
          <p:cNvGrpSpPr/>
          <p:nvPr/>
        </p:nvGrpSpPr>
        <p:grpSpPr>
          <a:xfrm flipH="1">
            <a:off x="908497" y="5329184"/>
            <a:ext cx="3820057" cy="260878"/>
            <a:chOff x="7440354" y="2751558"/>
            <a:chExt cx="3820057" cy="260878"/>
          </a:xfrm>
        </p:grpSpPr>
        <p:sp>
          <p:nvSpPr>
            <p:cNvPr id="58" name="Rectangle 54">
              <a:extLst>
                <a:ext uri="{FF2B5EF4-FFF2-40B4-BE49-F238E27FC236}">
                  <a16:creationId xmlns:a16="http://schemas.microsoft.com/office/drawing/2014/main" id="{61DD030D-306C-70CB-6BF8-7409F3423EB4}"/>
                </a:ext>
              </a:extLst>
            </p:cNvPr>
            <p:cNvSpPr/>
            <p:nvPr/>
          </p:nvSpPr>
          <p:spPr>
            <a:xfrm>
              <a:off x="9408368" y="2752892"/>
              <a:ext cx="460334" cy="253146"/>
            </a:xfrm>
            <a:prstGeom prst="rect">
              <a:avLst/>
            </a:prstGeom>
          </p:spPr>
          <p:txBody>
            <a:bodyPr wrap="square">
              <a:spAutoFit/>
            </a:bodyPr>
            <a:lstStyle/>
            <a:p>
              <a:pPr defTabSz="1219170">
                <a:lnSpc>
                  <a:spcPct val="95000"/>
                </a:lnSpc>
              </a:pPr>
              <a:r>
                <a:rPr lang="el-GR" sz="1050" b="1" dirty="0"/>
                <a:t>60</a:t>
              </a:r>
              <a:r>
                <a:rPr lang="en-US" sz="1050" b="1" dirty="0"/>
                <a:t>%</a:t>
              </a:r>
            </a:p>
          </p:txBody>
        </p:sp>
        <p:sp>
          <p:nvSpPr>
            <p:cNvPr id="59" name="Rectangle 54">
              <a:extLst>
                <a:ext uri="{FF2B5EF4-FFF2-40B4-BE49-F238E27FC236}">
                  <a16:creationId xmlns:a16="http://schemas.microsoft.com/office/drawing/2014/main" id="{52CF2790-3AC8-1513-7E69-B2207AFACAFE}"/>
                </a:ext>
              </a:extLst>
            </p:cNvPr>
            <p:cNvSpPr/>
            <p:nvPr/>
          </p:nvSpPr>
          <p:spPr>
            <a:xfrm>
              <a:off x="9048328" y="2759290"/>
              <a:ext cx="480527" cy="253146"/>
            </a:xfrm>
            <a:prstGeom prst="rect">
              <a:avLst/>
            </a:prstGeom>
          </p:spPr>
          <p:txBody>
            <a:bodyPr wrap="square">
              <a:spAutoFit/>
            </a:bodyPr>
            <a:lstStyle/>
            <a:p>
              <a:pPr defTabSz="1219170">
                <a:lnSpc>
                  <a:spcPct val="95000"/>
                </a:lnSpc>
              </a:pPr>
              <a:r>
                <a:rPr lang="el-GR" sz="1050" b="1" dirty="0"/>
                <a:t>50</a:t>
              </a:r>
              <a:r>
                <a:rPr lang="en-US" sz="1050" b="1" dirty="0"/>
                <a:t>%</a:t>
              </a:r>
            </a:p>
          </p:txBody>
        </p:sp>
        <p:sp>
          <p:nvSpPr>
            <p:cNvPr id="60" name="Rectangle 54">
              <a:extLst>
                <a:ext uri="{FF2B5EF4-FFF2-40B4-BE49-F238E27FC236}">
                  <a16:creationId xmlns:a16="http://schemas.microsoft.com/office/drawing/2014/main" id="{E9189E24-5D83-83F7-837C-20BBC2A07C77}"/>
                </a:ext>
              </a:extLst>
            </p:cNvPr>
            <p:cNvSpPr/>
            <p:nvPr/>
          </p:nvSpPr>
          <p:spPr>
            <a:xfrm>
              <a:off x="8688288" y="2753931"/>
              <a:ext cx="467282" cy="253146"/>
            </a:xfrm>
            <a:prstGeom prst="rect">
              <a:avLst/>
            </a:prstGeom>
          </p:spPr>
          <p:txBody>
            <a:bodyPr wrap="square">
              <a:spAutoFit/>
            </a:bodyPr>
            <a:lstStyle/>
            <a:p>
              <a:pPr defTabSz="1219170">
                <a:lnSpc>
                  <a:spcPct val="95000"/>
                </a:lnSpc>
              </a:pPr>
              <a:r>
                <a:rPr lang="el-GR" sz="1050" b="1" dirty="0"/>
                <a:t>40</a:t>
              </a:r>
              <a:r>
                <a:rPr lang="en-US" sz="1050" b="1" dirty="0"/>
                <a:t>%</a:t>
              </a:r>
            </a:p>
          </p:txBody>
        </p:sp>
        <p:sp>
          <p:nvSpPr>
            <p:cNvPr id="61" name="Rectangle 54">
              <a:extLst>
                <a:ext uri="{FF2B5EF4-FFF2-40B4-BE49-F238E27FC236}">
                  <a16:creationId xmlns:a16="http://schemas.microsoft.com/office/drawing/2014/main" id="{0CD74019-0877-32D9-6652-69404159B3A7}"/>
                </a:ext>
              </a:extLst>
            </p:cNvPr>
            <p:cNvSpPr/>
            <p:nvPr/>
          </p:nvSpPr>
          <p:spPr>
            <a:xfrm>
              <a:off x="8356246" y="2752615"/>
              <a:ext cx="461681" cy="253146"/>
            </a:xfrm>
            <a:prstGeom prst="rect">
              <a:avLst/>
            </a:prstGeom>
          </p:spPr>
          <p:txBody>
            <a:bodyPr wrap="square">
              <a:spAutoFit/>
            </a:bodyPr>
            <a:lstStyle/>
            <a:p>
              <a:pPr defTabSz="1219170">
                <a:lnSpc>
                  <a:spcPct val="95000"/>
                </a:lnSpc>
              </a:pPr>
              <a:r>
                <a:rPr lang="el-GR" sz="1050" b="1" dirty="0"/>
                <a:t>30</a:t>
              </a:r>
              <a:r>
                <a:rPr lang="en-US" sz="1050" b="1" dirty="0"/>
                <a:t>%</a:t>
              </a:r>
            </a:p>
          </p:txBody>
        </p:sp>
        <p:sp>
          <p:nvSpPr>
            <p:cNvPr id="62" name="Rectangle 54">
              <a:extLst>
                <a:ext uri="{FF2B5EF4-FFF2-40B4-BE49-F238E27FC236}">
                  <a16:creationId xmlns:a16="http://schemas.microsoft.com/office/drawing/2014/main" id="{1F9F34D3-69B2-D081-EB3D-F0AD9213E414}"/>
                </a:ext>
              </a:extLst>
            </p:cNvPr>
            <p:cNvSpPr/>
            <p:nvPr/>
          </p:nvSpPr>
          <p:spPr>
            <a:xfrm>
              <a:off x="7706031" y="2751977"/>
              <a:ext cx="461681" cy="253146"/>
            </a:xfrm>
            <a:prstGeom prst="rect">
              <a:avLst/>
            </a:prstGeom>
          </p:spPr>
          <p:txBody>
            <a:bodyPr wrap="square">
              <a:spAutoFit/>
            </a:bodyPr>
            <a:lstStyle/>
            <a:p>
              <a:pPr defTabSz="1219170">
                <a:lnSpc>
                  <a:spcPct val="95000"/>
                </a:lnSpc>
              </a:pPr>
              <a:r>
                <a:rPr lang="el-GR" sz="1050" b="1" dirty="0"/>
                <a:t>10</a:t>
              </a:r>
              <a:r>
                <a:rPr lang="en-US" sz="1050" b="1" dirty="0"/>
                <a:t>%</a:t>
              </a:r>
            </a:p>
          </p:txBody>
        </p:sp>
        <p:sp>
          <p:nvSpPr>
            <p:cNvPr id="63" name="Rectangle 54">
              <a:extLst>
                <a:ext uri="{FF2B5EF4-FFF2-40B4-BE49-F238E27FC236}">
                  <a16:creationId xmlns:a16="http://schemas.microsoft.com/office/drawing/2014/main" id="{070F3626-991A-15E6-5606-B64A5F92D8B4}"/>
                </a:ext>
              </a:extLst>
            </p:cNvPr>
            <p:cNvSpPr/>
            <p:nvPr/>
          </p:nvSpPr>
          <p:spPr>
            <a:xfrm>
              <a:off x="8048108" y="2758055"/>
              <a:ext cx="455272" cy="253146"/>
            </a:xfrm>
            <a:prstGeom prst="rect">
              <a:avLst/>
            </a:prstGeom>
          </p:spPr>
          <p:txBody>
            <a:bodyPr wrap="square">
              <a:spAutoFit/>
            </a:bodyPr>
            <a:lstStyle/>
            <a:p>
              <a:pPr defTabSz="1219170">
                <a:lnSpc>
                  <a:spcPct val="95000"/>
                </a:lnSpc>
              </a:pPr>
              <a:r>
                <a:rPr lang="el-GR" sz="1050" b="1" dirty="0"/>
                <a:t>20</a:t>
              </a:r>
              <a:r>
                <a:rPr lang="en-US" sz="1050" b="1" dirty="0"/>
                <a:t>%</a:t>
              </a:r>
            </a:p>
          </p:txBody>
        </p:sp>
        <p:sp>
          <p:nvSpPr>
            <p:cNvPr id="64" name="Rectangle 54">
              <a:extLst>
                <a:ext uri="{FF2B5EF4-FFF2-40B4-BE49-F238E27FC236}">
                  <a16:creationId xmlns:a16="http://schemas.microsoft.com/office/drawing/2014/main" id="{94537EC1-5743-F597-0E39-116D78D10437}"/>
                </a:ext>
              </a:extLst>
            </p:cNvPr>
            <p:cNvSpPr/>
            <p:nvPr/>
          </p:nvSpPr>
          <p:spPr>
            <a:xfrm>
              <a:off x="7440354" y="2754164"/>
              <a:ext cx="396260" cy="253146"/>
            </a:xfrm>
            <a:prstGeom prst="rect">
              <a:avLst/>
            </a:prstGeom>
          </p:spPr>
          <p:txBody>
            <a:bodyPr wrap="square">
              <a:spAutoFit/>
            </a:bodyPr>
            <a:lstStyle/>
            <a:p>
              <a:pPr defTabSz="1219170">
                <a:lnSpc>
                  <a:spcPct val="95000"/>
                </a:lnSpc>
              </a:pPr>
              <a:r>
                <a:rPr lang="el-GR" sz="1050" b="1" dirty="0"/>
                <a:t>0</a:t>
              </a:r>
              <a:r>
                <a:rPr lang="en-US" sz="1050" b="1" dirty="0"/>
                <a:t>%</a:t>
              </a:r>
            </a:p>
          </p:txBody>
        </p:sp>
        <p:sp>
          <p:nvSpPr>
            <p:cNvPr id="65" name="Rectangle 54">
              <a:extLst>
                <a:ext uri="{FF2B5EF4-FFF2-40B4-BE49-F238E27FC236}">
                  <a16:creationId xmlns:a16="http://schemas.microsoft.com/office/drawing/2014/main" id="{370D6022-4A0E-68BC-7115-5632152BB026}"/>
                </a:ext>
              </a:extLst>
            </p:cNvPr>
            <p:cNvSpPr/>
            <p:nvPr/>
          </p:nvSpPr>
          <p:spPr>
            <a:xfrm>
              <a:off x="9740122" y="2757522"/>
              <a:ext cx="460334" cy="253146"/>
            </a:xfrm>
            <a:prstGeom prst="rect">
              <a:avLst/>
            </a:prstGeom>
          </p:spPr>
          <p:txBody>
            <a:bodyPr wrap="square">
              <a:spAutoFit/>
            </a:bodyPr>
            <a:lstStyle/>
            <a:p>
              <a:pPr defTabSz="1219170">
                <a:lnSpc>
                  <a:spcPct val="95000"/>
                </a:lnSpc>
              </a:pPr>
              <a:r>
                <a:rPr lang="el-GR" sz="1050" b="1" dirty="0"/>
                <a:t>70</a:t>
              </a:r>
              <a:r>
                <a:rPr lang="en-US" sz="1050" b="1" dirty="0"/>
                <a:t>%</a:t>
              </a:r>
            </a:p>
          </p:txBody>
        </p:sp>
        <p:sp>
          <p:nvSpPr>
            <p:cNvPr id="68" name="Rectangle 54">
              <a:extLst>
                <a:ext uri="{FF2B5EF4-FFF2-40B4-BE49-F238E27FC236}">
                  <a16:creationId xmlns:a16="http://schemas.microsoft.com/office/drawing/2014/main" id="{FF772B93-C381-2040-FB37-8AE19A0C90CC}"/>
                </a:ext>
              </a:extLst>
            </p:cNvPr>
            <p:cNvSpPr/>
            <p:nvPr/>
          </p:nvSpPr>
          <p:spPr>
            <a:xfrm>
              <a:off x="10089802" y="2757416"/>
              <a:ext cx="460334" cy="253146"/>
            </a:xfrm>
            <a:prstGeom prst="rect">
              <a:avLst/>
            </a:prstGeom>
          </p:spPr>
          <p:txBody>
            <a:bodyPr wrap="square">
              <a:spAutoFit/>
            </a:bodyPr>
            <a:lstStyle/>
            <a:p>
              <a:pPr defTabSz="1219170">
                <a:lnSpc>
                  <a:spcPct val="95000"/>
                </a:lnSpc>
              </a:pPr>
              <a:r>
                <a:rPr lang="el-GR" sz="1050" b="1" dirty="0"/>
                <a:t>80</a:t>
              </a:r>
              <a:r>
                <a:rPr lang="en-US" sz="1050" b="1" dirty="0"/>
                <a:t>%</a:t>
              </a:r>
            </a:p>
          </p:txBody>
        </p:sp>
        <p:sp>
          <p:nvSpPr>
            <p:cNvPr id="70" name="Rectangle 54">
              <a:extLst>
                <a:ext uri="{FF2B5EF4-FFF2-40B4-BE49-F238E27FC236}">
                  <a16:creationId xmlns:a16="http://schemas.microsoft.com/office/drawing/2014/main" id="{1055E33E-7A8E-F76A-A774-462354D4718D}"/>
                </a:ext>
              </a:extLst>
            </p:cNvPr>
            <p:cNvSpPr/>
            <p:nvPr/>
          </p:nvSpPr>
          <p:spPr>
            <a:xfrm>
              <a:off x="10410685" y="2753094"/>
              <a:ext cx="460334" cy="253146"/>
            </a:xfrm>
            <a:prstGeom prst="rect">
              <a:avLst/>
            </a:prstGeom>
          </p:spPr>
          <p:txBody>
            <a:bodyPr wrap="square">
              <a:spAutoFit/>
            </a:bodyPr>
            <a:lstStyle/>
            <a:p>
              <a:pPr defTabSz="1219170">
                <a:lnSpc>
                  <a:spcPct val="95000"/>
                </a:lnSpc>
              </a:pPr>
              <a:r>
                <a:rPr lang="el-GR" sz="1050" b="1" dirty="0"/>
                <a:t>90</a:t>
              </a:r>
              <a:r>
                <a:rPr lang="en-US" sz="1050" b="1" dirty="0"/>
                <a:t>%</a:t>
              </a:r>
            </a:p>
          </p:txBody>
        </p:sp>
        <p:sp>
          <p:nvSpPr>
            <p:cNvPr id="75" name="Rectangle 54">
              <a:extLst>
                <a:ext uri="{FF2B5EF4-FFF2-40B4-BE49-F238E27FC236}">
                  <a16:creationId xmlns:a16="http://schemas.microsoft.com/office/drawing/2014/main" id="{2A9BF549-50E6-10B9-152C-415BB7F0FE9F}"/>
                </a:ext>
              </a:extLst>
            </p:cNvPr>
            <p:cNvSpPr/>
            <p:nvPr/>
          </p:nvSpPr>
          <p:spPr>
            <a:xfrm>
              <a:off x="10694337" y="2751558"/>
              <a:ext cx="566074" cy="245837"/>
            </a:xfrm>
            <a:prstGeom prst="rect">
              <a:avLst/>
            </a:prstGeom>
          </p:spPr>
          <p:txBody>
            <a:bodyPr wrap="square">
              <a:spAutoFit/>
            </a:bodyPr>
            <a:lstStyle/>
            <a:p>
              <a:pPr defTabSz="1219170">
                <a:lnSpc>
                  <a:spcPct val="95000"/>
                </a:lnSpc>
              </a:pPr>
              <a:r>
                <a:rPr lang="el-GR" sz="1050" b="1" dirty="0"/>
                <a:t>100</a:t>
              </a:r>
              <a:r>
                <a:rPr lang="en-US" sz="1050" b="1" dirty="0"/>
                <a:t>%</a:t>
              </a:r>
            </a:p>
          </p:txBody>
        </p:sp>
      </p:grpSp>
      <p:sp>
        <p:nvSpPr>
          <p:cNvPr id="16" name="Rectangle 3">
            <a:extLst>
              <a:ext uri="{FF2B5EF4-FFF2-40B4-BE49-F238E27FC236}">
                <a16:creationId xmlns:a16="http://schemas.microsoft.com/office/drawing/2014/main" id="{FE685E08-63F3-6150-334B-132812CD70C1}"/>
              </a:ext>
            </a:extLst>
          </p:cNvPr>
          <p:cNvSpPr/>
          <p:nvPr/>
        </p:nvSpPr>
        <p:spPr>
          <a:xfrm>
            <a:off x="7490544" y="2587212"/>
            <a:ext cx="3574008"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t>Πάροχοι υπηρεσιών εφοδιαστικής</a:t>
            </a:r>
          </a:p>
        </p:txBody>
      </p:sp>
      <p:sp>
        <p:nvSpPr>
          <p:cNvPr id="17" name="Rectangle 3">
            <a:extLst>
              <a:ext uri="{FF2B5EF4-FFF2-40B4-BE49-F238E27FC236}">
                <a16:creationId xmlns:a16="http://schemas.microsoft.com/office/drawing/2014/main" id="{C31C1F73-ED65-68D2-3079-F320DBE060E6}"/>
              </a:ext>
            </a:extLst>
          </p:cNvPr>
          <p:cNvSpPr/>
          <p:nvPr/>
        </p:nvSpPr>
        <p:spPr>
          <a:xfrm>
            <a:off x="1297888" y="2564904"/>
            <a:ext cx="3373052"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dirty="0"/>
              <a:t>Εμπορικές/Μεταποιητικές εταιρίες</a:t>
            </a:r>
          </a:p>
        </p:txBody>
      </p:sp>
      <p:sp>
        <p:nvSpPr>
          <p:cNvPr id="25" name="Rectangle: Rounded Corners 24">
            <a:extLst>
              <a:ext uri="{FF2B5EF4-FFF2-40B4-BE49-F238E27FC236}">
                <a16:creationId xmlns:a16="http://schemas.microsoft.com/office/drawing/2014/main" id="{A99385DD-F25A-7BF5-850C-221EF754EC6A}"/>
              </a:ext>
            </a:extLst>
          </p:cNvPr>
          <p:cNvSpPr/>
          <p:nvPr/>
        </p:nvSpPr>
        <p:spPr>
          <a:xfrm>
            <a:off x="227536" y="1328941"/>
            <a:ext cx="1692000" cy="659899"/>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9803CC5A-5AF0-BF5E-5B16-9896FCD7DC42}"/>
              </a:ext>
            </a:extLst>
          </p:cNvPr>
          <p:cNvSpPr/>
          <p:nvPr/>
        </p:nvSpPr>
        <p:spPr>
          <a:xfrm>
            <a:off x="2283839" y="1331797"/>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Υλοποίηση Δράσεων </a:t>
            </a:r>
            <a:r>
              <a:rPr lang="en-US" sz="1600" b="1" dirty="0">
                <a:solidFill>
                  <a:schemeClr val="bg1">
                    <a:lumMod val="50000"/>
                  </a:schemeClr>
                </a:solidFill>
              </a:rPr>
              <a:t>ESG</a:t>
            </a:r>
            <a:endParaRPr lang="af-ZA" sz="1600" b="1" dirty="0">
              <a:solidFill>
                <a:schemeClr val="bg1">
                  <a:lumMod val="50000"/>
                </a:schemeClr>
              </a:solidFill>
            </a:endParaRPr>
          </a:p>
        </p:txBody>
      </p:sp>
      <p:sp>
        <p:nvSpPr>
          <p:cNvPr id="27" name="Rectangle 3">
            <a:extLst>
              <a:ext uri="{FF2B5EF4-FFF2-40B4-BE49-F238E27FC236}">
                <a16:creationId xmlns:a16="http://schemas.microsoft.com/office/drawing/2014/main" id="{55A7C8EC-7841-415C-28BE-BEE5A0C08FE8}"/>
              </a:ext>
            </a:extLst>
          </p:cNvPr>
          <p:cNvSpPr/>
          <p:nvPr/>
        </p:nvSpPr>
        <p:spPr>
          <a:xfrm>
            <a:off x="119336" y="1331797"/>
            <a:ext cx="187657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rgbClr val="306228"/>
                </a:solidFill>
              </a:rPr>
              <a:t>Εταιρική Βιωσιμότητα (</a:t>
            </a:r>
            <a:r>
              <a:rPr lang="en-US" sz="1600" b="1" dirty="0">
                <a:solidFill>
                  <a:srgbClr val="306228"/>
                </a:solidFill>
              </a:rPr>
              <a:t>ESG)</a:t>
            </a:r>
            <a:endParaRPr lang="el-GR" sz="1600" b="1" dirty="0">
              <a:solidFill>
                <a:srgbClr val="306228"/>
              </a:solidFill>
            </a:endParaRPr>
          </a:p>
        </p:txBody>
      </p:sp>
      <p:sp>
        <p:nvSpPr>
          <p:cNvPr id="28" name="Rectangle 4">
            <a:extLst>
              <a:ext uri="{FF2B5EF4-FFF2-40B4-BE49-F238E27FC236}">
                <a16:creationId xmlns:a16="http://schemas.microsoft.com/office/drawing/2014/main" id="{6D258078-E3DC-A1C5-30A7-89BC2A87F87B}"/>
              </a:ext>
            </a:extLst>
          </p:cNvPr>
          <p:cNvSpPr/>
          <p:nvPr/>
        </p:nvSpPr>
        <p:spPr>
          <a:xfrm>
            <a:off x="3935760" y="1324845"/>
            <a:ext cx="2107635"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Πυλώνες </a:t>
            </a:r>
            <a:r>
              <a:rPr lang="en-US" sz="1600" b="1" dirty="0">
                <a:solidFill>
                  <a:schemeClr val="bg1">
                    <a:lumMod val="50000"/>
                  </a:schemeClr>
                </a:solidFill>
              </a:rPr>
              <a:t>ESG </a:t>
            </a:r>
            <a:r>
              <a:rPr lang="el-GR" sz="1600" b="1" dirty="0">
                <a:solidFill>
                  <a:schemeClr val="bg1">
                    <a:lumMod val="50000"/>
                  </a:schemeClr>
                </a:solidFill>
              </a:rPr>
              <a:t>Στρατηγικής</a:t>
            </a:r>
          </a:p>
        </p:txBody>
      </p:sp>
      <p:sp>
        <p:nvSpPr>
          <p:cNvPr id="29" name="Rectangle 2">
            <a:extLst>
              <a:ext uri="{FF2B5EF4-FFF2-40B4-BE49-F238E27FC236}">
                <a16:creationId xmlns:a16="http://schemas.microsoft.com/office/drawing/2014/main" id="{45642696-C12F-7781-6EB9-FC878A8BDA80}"/>
              </a:ext>
            </a:extLst>
          </p:cNvPr>
          <p:cNvSpPr/>
          <p:nvPr/>
        </p:nvSpPr>
        <p:spPr>
          <a:xfrm>
            <a:off x="6144614" y="1332057"/>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Οφέλη Υιοθέτησης </a:t>
            </a:r>
            <a:r>
              <a:rPr lang="en-US" sz="1600" b="1" dirty="0">
                <a:solidFill>
                  <a:schemeClr val="bg1">
                    <a:lumMod val="50000"/>
                  </a:schemeClr>
                </a:solidFill>
              </a:rPr>
              <a:t>ESG</a:t>
            </a:r>
            <a:endParaRPr lang="af-ZA" sz="1600" b="1" dirty="0">
              <a:solidFill>
                <a:schemeClr val="bg1">
                  <a:lumMod val="50000"/>
                </a:schemeClr>
              </a:solidFill>
            </a:endParaRPr>
          </a:p>
        </p:txBody>
      </p:sp>
      <p:sp>
        <p:nvSpPr>
          <p:cNvPr id="30" name="Rectangle 2">
            <a:extLst>
              <a:ext uri="{FF2B5EF4-FFF2-40B4-BE49-F238E27FC236}">
                <a16:creationId xmlns:a16="http://schemas.microsoft.com/office/drawing/2014/main" id="{9B1BC97B-B64D-A0CE-3BE7-1926086839B7}"/>
              </a:ext>
            </a:extLst>
          </p:cNvPr>
          <p:cNvSpPr/>
          <p:nvPr/>
        </p:nvSpPr>
        <p:spPr>
          <a:xfrm>
            <a:off x="8240736" y="1432308"/>
            <a:ext cx="1692000"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Νομοθεσία </a:t>
            </a:r>
            <a:r>
              <a:rPr lang="en-US" sz="1600" b="1" dirty="0">
                <a:solidFill>
                  <a:schemeClr val="bg1">
                    <a:lumMod val="50000"/>
                  </a:schemeClr>
                </a:solidFill>
              </a:rPr>
              <a:t>CSRD</a:t>
            </a:r>
            <a:endParaRPr lang="af-ZA" sz="1600" b="1" dirty="0">
              <a:solidFill>
                <a:schemeClr val="bg1">
                  <a:lumMod val="50000"/>
                </a:schemeClr>
              </a:solidFill>
            </a:endParaRPr>
          </a:p>
        </p:txBody>
      </p:sp>
      <p:sp>
        <p:nvSpPr>
          <p:cNvPr id="31" name="Rectangle 2">
            <a:extLst>
              <a:ext uri="{FF2B5EF4-FFF2-40B4-BE49-F238E27FC236}">
                <a16:creationId xmlns:a16="http://schemas.microsoft.com/office/drawing/2014/main" id="{3DB28A7F-C2A3-069D-0C0E-187E61958AD7}"/>
              </a:ext>
            </a:extLst>
          </p:cNvPr>
          <p:cNvSpPr/>
          <p:nvPr/>
        </p:nvSpPr>
        <p:spPr>
          <a:xfrm>
            <a:off x="10233441" y="1332057"/>
            <a:ext cx="195855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Ανταγωνιστικό Πλεονέκτημα</a:t>
            </a:r>
            <a:endParaRPr lang="af-ZA" sz="1600" b="1" dirty="0">
              <a:solidFill>
                <a:schemeClr val="bg1">
                  <a:lumMod val="50000"/>
                </a:schemeClr>
              </a:solidFill>
            </a:endParaRPr>
          </a:p>
        </p:txBody>
      </p:sp>
      <p:sp>
        <p:nvSpPr>
          <p:cNvPr id="5" name="Rectangle 4">
            <a:extLst>
              <a:ext uri="{FF2B5EF4-FFF2-40B4-BE49-F238E27FC236}">
                <a16:creationId xmlns:a16="http://schemas.microsoft.com/office/drawing/2014/main" id="{FD94B056-D6FE-7247-C185-A05C2E45CEF2}"/>
              </a:ext>
            </a:extLst>
          </p:cNvPr>
          <p:cNvSpPr/>
          <p:nvPr/>
        </p:nvSpPr>
        <p:spPr>
          <a:xfrm>
            <a:off x="623392" y="4217674"/>
            <a:ext cx="4285438" cy="1410919"/>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E84270E-D617-AAF9-EDCC-A27F38C41A44}"/>
              </a:ext>
            </a:extLst>
          </p:cNvPr>
          <p:cNvSpPr txBox="1"/>
          <p:nvPr/>
        </p:nvSpPr>
        <p:spPr>
          <a:xfrm>
            <a:off x="377335" y="4734189"/>
            <a:ext cx="544570" cy="307777"/>
          </a:xfrm>
          <a:prstGeom prst="rect">
            <a:avLst/>
          </a:prstGeom>
          <a:solidFill>
            <a:schemeClr val="bg1"/>
          </a:solidFill>
        </p:spPr>
        <p:txBody>
          <a:bodyPr wrap="square" rtlCol="0">
            <a:spAutoFit/>
          </a:bodyPr>
          <a:lstStyle/>
          <a:p>
            <a:pPr algn="ctr"/>
            <a:r>
              <a:rPr lang="el-GR" sz="1400" b="1" dirty="0">
                <a:solidFill>
                  <a:srgbClr val="FF0000"/>
                </a:solidFill>
              </a:rPr>
              <a:t>28%</a:t>
            </a:r>
            <a:endParaRPr lang="en-US" sz="1400" b="1" dirty="0">
              <a:solidFill>
                <a:srgbClr val="FF0000"/>
              </a:solidFill>
            </a:endParaRPr>
          </a:p>
        </p:txBody>
      </p:sp>
      <p:sp>
        <p:nvSpPr>
          <p:cNvPr id="7" name="Rectangle 6">
            <a:extLst>
              <a:ext uri="{FF2B5EF4-FFF2-40B4-BE49-F238E27FC236}">
                <a16:creationId xmlns:a16="http://schemas.microsoft.com/office/drawing/2014/main" id="{82615CA3-766C-903E-8141-54D65597652F}"/>
              </a:ext>
            </a:extLst>
          </p:cNvPr>
          <p:cNvSpPr/>
          <p:nvPr/>
        </p:nvSpPr>
        <p:spPr>
          <a:xfrm>
            <a:off x="7368281" y="4235709"/>
            <a:ext cx="4285438" cy="1410919"/>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731AF11-D087-0488-1D18-AAA42902791F}"/>
              </a:ext>
            </a:extLst>
          </p:cNvPr>
          <p:cNvSpPr txBox="1"/>
          <p:nvPr/>
        </p:nvSpPr>
        <p:spPr>
          <a:xfrm>
            <a:off x="11383592" y="4734188"/>
            <a:ext cx="544570" cy="307777"/>
          </a:xfrm>
          <a:prstGeom prst="rect">
            <a:avLst/>
          </a:prstGeom>
          <a:solidFill>
            <a:schemeClr val="bg1"/>
          </a:solidFill>
        </p:spPr>
        <p:txBody>
          <a:bodyPr wrap="square" rtlCol="0">
            <a:spAutoFit/>
          </a:bodyPr>
          <a:lstStyle/>
          <a:p>
            <a:pPr algn="ctr"/>
            <a:r>
              <a:rPr lang="el-GR" sz="1400" b="1" dirty="0">
                <a:solidFill>
                  <a:srgbClr val="FF0000"/>
                </a:solidFill>
              </a:rPr>
              <a:t>25%</a:t>
            </a:r>
            <a:endParaRPr lang="en-US" sz="1400" b="1" dirty="0">
              <a:solidFill>
                <a:srgbClr val="FF0000"/>
              </a:solidFill>
            </a:endParaRPr>
          </a:p>
        </p:txBody>
      </p:sp>
    </p:spTree>
    <p:extLst>
      <p:ext uri="{BB962C8B-B14F-4D97-AF65-F5344CB8AC3E}">
        <p14:creationId xmlns:p14="http://schemas.microsoft.com/office/powerpoint/2010/main" val="249019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24CF5-810B-305D-3123-8C38FE5D011A}"/>
            </a:ext>
          </a:extLst>
        </p:cNvPr>
        <p:cNvGrpSpPr/>
        <p:nvPr/>
      </p:nvGrpSpPr>
      <p:grpSpPr>
        <a:xfrm>
          <a:off x="0" y="0"/>
          <a:ext cx="0" cy="0"/>
          <a:chOff x="0" y="0"/>
          <a:chExt cx="0" cy="0"/>
        </a:xfrm>
      </p:grpSpPr>
      <p:sp>
        <p:nvSpPr>
          <p:cNvPr id="79" name="Rounded Rectangle 37">
            <a:extLst>
              <a:ext uri="{FF2B5EF4-FFF2-40B4-BE49-F238E27FC236}">
                <a16:creationId xmlns:a16="http://schemas.microsoft.com/office/drawing/2014/main" id="{744915CD-0E98-FED1-0816-7BA8302CDAB5}"/>
              </a:ext>
            </a:extLst>
          </p:cNvPr>
          <p:cNvSpPr/>
          <p:nvPr/>
        </p:nvSpPr>
        <p:spPr>
          <a:xfrm rot="5400000">
            <a:off x="2761885" y="2680596"/>
            <a:ext cx="277001" cy="356616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89" name="Rounded Rectangle 37">
            <a:extLst>
              <a:ext uri="{FF2B5EF4-FFF2-40B4-BE49-F238E27FC236}">
                <a16:creationId xmlns:a16="http://schemas.microsoft.com/office/drawing/2014/main" id="{B3E859AD-0B47-E2AD-F925-3B2C8B751D52}"/>
              </a:ext>
            </a:extLst>
          </p:cNvPr>
          <p:cNvSpPr/>
          <p:nvPr/>
        </p:nvSpPr>
        <p:spPr>
          <a:xfrm rot="5400000">
            <a:off x="4418873" y="4333640"/>
            <a:ext cx="286793" cy="244910"/>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85" name="Rectangle 84">
            <a:extLst>
              <a:ext uri="{FF2B5EF4-FFF2-40B4-BE49-F238E27FC236}">
                <a16:creationId xmlns:a16="http://schemas.microsoft.com/office/drawing/2014/main" id="{C7821D7E-A992-7C38-24D4-69BFEC4BA1CF}"/>
              </a:ext>
            </a:extLst>
          </p:cNvPr>
          <p:cNvSpPr/>
          <p:nvPr/>
        </p:nvSpPr>
        <p:spPr>
          <a:xfrm>
            <a:off x="4358528" y="4304446"/>
            <a:ext cx="407484"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6%</a:t>
            </a:r>
          </a:p>
        </p:txBody>
      </p:sp>
      <p:sp>
        <p:nvSpPr>
          <p:cNvPr id="80" name="Rounded Rectangle 37">
            <a:extLst>
              <a:ext uri="{FF2B5EF4-FFF2-40B4-BE49-F238E27FC236}">
                <a16:creationId xmlns:a16="http://schemas.microsoft.com/office/drawing/2014/main" id="{316FB0C6-B099-8885-FB56-FDB066986CF3}"/>
              </a:ext>
            </a:extLst>
          </p:cNvPr>
          <p:cNvSpPr/>
          <p:nvPr/>
        </p:nvSpPr>
        <p:spPr>
          <a:xfrm rot="5400000">
            <a:off x="2759093" y="2084102"/>
            <a:ext cx="277001" cy="356616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22" name="Rounded Rectangle 37">
            <a:extLst>
              <a:ext uri="{FF2B5EF4-FFF2-40B4-BE49-F238E27FC236}">
                <a16:creationId xmlns:a16="http://schemas.microsoft.com/office/drawing/2014/main" id="{D136B47B-66A8-8BD9-462C-0A2B052F88F6}"/>
              </a:ext>
            </a:extLst>
          </p:cNvPr>
          <p:cNvSpPr/>
          <p:nvPr/>
        </p:nvSpPr>
        <p:spPr>
          <a:xfrm rot="5400000">
            <a:off x="4394285" y="3712117"/>
            <a:ext cx="277003" cy="301360"/>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74" name="Rounded Rectangle 37">
            <a:extLst>
              <a:ext uri="{FF2B5EF4-FFF2-40B4-BE49-F238E27FC236}">
                <a16:creationId xmlns:a16="http://schemas.microsoft.com/office/drawing/2014/main" id="{32ABF07E-19F3-3968-5626-3D27FF7C08CD}"/>
              </a:ext>
            </a:extLst>
          </p:cNvPr>
          <p:cNvSpPr/>
          <p:nvPr/>
        </p:nvSpPr>
        <p:spPr>
          <a:xfrm rot="5400000">
            <a:off x="2717093" y="1404345"/>
            <a:ext cx="277001" cy="356616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23" name="Rounded Rectangle 37">
            <a:extLst>
              <a:ext uri="{FF2B5EF4-FFF2-40B4-BE49-F238E27FC236}">
                <a16:creationId xmlns:a16="http://schemas.microsoft.com/office/drawing/2014/main" id="{8584597C-79D7-9B08-DB16-9A5FFF7C6F21}"/>
              </a:ext>
            </a:extLst>
          </p:cNvPr>
          <p:cNvSpPr/>
          <p:nvPr/>
        </p:nvSpPr>
        <p:spPr>
          <a:xfrm rot="5400000">
            <a:off x="3133687" y="1838493"/>
            <a:ext cx="277003" cy="2705304"/>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47" name="Rounded Rectangle 37">
            <a:extLst>
              <a:ext uri="{FF2B5EF4-FFF2-40B4-BE49-F238E27FC236}">
                <a16:creationId xmlns:a16="http://schemas.microsoft.com/office/drawing/2014/main" id="{D7F596F5-5520-97CB-99A0-F3DF313FC63B}"/>
              </a:ext>
            </a:extLst>
          </p:cNvPr>
          <p:cNvSpPr/>
          <p:nvPr/>
        </p:nvSpPr>
        <p:spPr>
          <a:xfrm rot="5400000">
            <a:off x="9141355" y="2052289"/>
            <a:ext cx="277001" cy="3578622"/>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20" name="Rounded Rectangle 37">
            <a:extLst>
              <a:ext uri="{FF2B5EF4-FFF2-40B4-BE49-F238E27FC236}">
                <a16:creationId xmlns:a16="http://schemas.microsoft.com/office/drawing/2014/main" id="{E2D42F86-D640-250E-563C-A547CD9A1BE2}"/>
              </a:ext>
            </a:extLst>
          </p:cNvPr>
          <p:cNvSpPr/>
          <p:nvPr/>
        </p:nvSpPr>
        <p:spPr>
          <a:xfrm rot="5400000">
            <a:off x="7574025" y="3624252"/>
            <a:ext cx="286793" cy="44149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48" name="Rounded Rectangle 37">
            <a:extLst>
              <a:ext uri="{FF2B5EF4-FFF2-40B4-BE49-F238E27FC236}">
                <a16:creationId xmlns:a16="http://schemas.microsoft.com/office/drawing/2014/main" id="{579591A8-8FB5-E95F-FBC0-1487DCE96635}"/>
              </a:ext>
            </a:extLst>
          </p:cNvPr>
          <p:cNvSpPr/>
          <p:nvPr/>
        </p:nvSpPr>
        <p:spPr>
          <a:xfrm rot="5400000">
            <a:off x="9136739" y="1362672"/>
            <a:ext cx="277001" cy="3578622"/>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69" name="Rectangle: Rounded Corners 68">
            <a:extLst>
              <a:ext uri="{FF2B5EF4-FFF2-40B4-BE49-F238E27FC236}">
                <a16:creationId xmlns:a16="http://schemas.microsoft.com/office/drawing/2014/main" id="{E03F0E04-D333-E10A-9B48-6278DE129510}"/>
              </a:ext>
            </a:extLst>
          </p:cNvPr>
          <p:cNvSpPr/>
          <p:nvPr/>
        </p:nvSpPr>
        <p:spPr>
          <a:xfrm>
            <a:off x="2243760" y="1328941"/>
            <a:ext cx="1692000" cy="659899"/>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EAA4B63A-F42E-22AC-B9AA-C966468E9888}"/>
              </a:ext>
            </a:extLst>
          </p:cNvPr>
          <p:cNvSpPr txBox="1"/>
          <p:nvPr/>
        </p:nvSpPr>
        <p:spPr>
          <a:xfrm>
            <a:off x="0" y="135769"/>
            <a:ext cx="12192000" cy="923330"/>
          </a:xfrm>
          <a:prstGeom prst="rect">
            <a:avLst/>
          </a:prstGeom>
          <a:noFill/>
        </p:spPr>
        <p:txBody>
          <a:bodyPr wrap="square" rtlCol="0">
            <a:spAutoFit/>
          </a:bodyPr>
          <a:lstStyle/>
          <a:p>
            <a:pPr lvl="0" algn="r">
              <a:defRPr/>
            </a:pPr>
            <a:r>
              <a:rPr lang="el-GR" b="1" kern="0" dirty="0">
                <a:solidFill>
                  <a:prstClr val="black"/>
                </a:solidFill>
              </a:rPr>
              <a:t>Από τις εταιρίες που έχουν αντιληφθεί τη σημασία και την κρισιμότητα των αρχών </a:t>
            </a:r>
            <a:r>
              <a:rPr lang="en-US" b="1" kern="0" dirty="0">
                <a:solidFill>
                  <a:prstClr val="black"/>
                </a:solidFill>
              </a:rPr>
              <a:t>ESG</a:t>
            </a:r>
            <a:r>
              <a:rPr lang="el-GR" b="1" kern="0" dirty="0">
                <a:solidFill>
                  <a:prstClr val="black"/>
                </a:solidFill>
              </a:rPr>
              <a:t>, το 81% των εμπορικών/μεταποιητικών εταιριών και αντίστοιχα το 77% το παρόχων υπηρεσιών εφοδιαστικής (συντριπτική πλειοψηφία), έχουν ήδη ξεκινήσει και υλοποιούν συγκεκριμένο πλάνο δράσεων βιωσιμότητας (</a:t>
            </a:r>
            <a:r>
              <a:rPr lang="en-US" b="1" kern="0" dirty="0">
                <a:solidFill>
                  <a:prstClr val="black"/>
                </a:solidFill>
              </a:rPr>
              <a:t>sustainability plan)</a:t>
            </a:r>
            <a:endParaRPr lang="el-GR" b="1" kern="0" dirty="0">
              <a:solidFill>
                <a:prstClr val="black"/>
              </a:solidFill>
            </a:endParaRPr>
          </a:p>
        </p:txBody>
      </p:sp>
      <p:sp>
        <p:nvSpPr>
          <p:cNvPr id="3" name="Slide Number Placeholder 1">
            <a:extLst>
              <a:ext uri="{FF2B5EF4-FFF2-40B4-BE49-F238E27FC236}">
                <a16:creationId xmlns:a16="http://schemas.microsoft.com/office/drawing/2014/main" id="{6FFBF5EF-CB04-96D1-34D0-7A9C92215413}"/>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5</a:t>
            </a:fld>
            <a:endParaRPr lang="en-US" dirty="0">
              <a:solidFill>
                <a:prstClr val="black">
                  <a:tint val="75000"/>
                </a:prstClr>
              </a:solidFill>
            </a:endParaRPr>
          </a:p>
        </p:txBody>
      </p:sp>
      <p:sp>
        <p:nvSpPr>
          <p:cNvPr id="200" name="Rectangle 2">
            <a:extLst>
              <a:ext uri="{FF2B5EF4-FFF2-40B4-BE49-F238E27FC236}">
                <a16:creationId xmlns:a16="http://schemas.microsoft.com/office/drawing/2014/main" id="{FB65E5EF-D284-195D-98CC-30FEE4E67A5B}"/>
              </a:ext>
            </a:extLst>
          </p:cNvPr>
          <p:cNvSpPr/>
          <p:nvPr/>
        </p:nvSpPr>
        <p:spPr>
          <a:xfrm>
            <a:off x="2283839" y="1331797"/>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rgbClr val="306228"/>
                </a:solidFill>
              </a:rPr>
              <a:t>Υλοποίηση Δράσεων </a:t>
            </a:r>
            <a:r>
              <a:rPr lang="en-US" sz="1600" b="1" dirty="0">
                <a:solidFill>
                  <a:srgbClr val="306228"/>
                </a:solidFill>
              </a:rPr>
              <a:t>ESG</a:t>
            </a:r>
            <a:endParaRPr lang="af-ZA" sz="1600" b="1" dirty="0">
              <a:solidFill>
                <a:srgbClr val="306228"/>
              </a:solidFill>
            </a:endParaRPr>
          </a:p>
        </p:txBody>
      </p:sp>
      <p:sp>
        <p:nvSpPr>
          <p:cNvPr id="201" name="Rectangle 3">
            <a:extLst>
              <a:ext uri="{FF2B5EF4-FFF2-40B4-BE49-F238E27FC236}">
                <a16:creationId xmlns:a16="http://schemas.microsoft.com/office/drawing/2014/main" id="{DF3685A9-3B81-3127-A8AC-BC9EB3F69D21}"/>
              </a:ext>
            </a:extLst>
          </p:cNvPr>
          <p:cNvSpPr/>
          <p:nvPr/>
        </p:nvSpPr>
        <p:spPr>
          <a:xfrm>
            <a:off x="119336" y="1331797"/>
            <a:ext cx="187657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Εταιρική Βιωσιμότητα (</a:t>
            </a:r>
            <a:r>
              <a:rPr lang="en-US" sz="1600" b="1" dirty="0">
                <a:solidFill>
                  <a:schemeClr val="bg1">
                    <a:lumMod val="50000"/>
                  </a:schemeClr>
                </a:solidFill>
              </a:rPr>
              <a:t>ESG)</a:t>
            </a:r>
            <a:endParaRPr lang="el-GR" sz="1600" b="1" dirty="0">
              <a:solidFill>
                <a:schemeClr val="bg1">
                  <a:lumMod val="50000"/>
                </a:schemeClr>
              </a:solidFill>
            </a:endParaRPr>
          </a:p>
        </p:txBody>
      </p:sp>
      <p:sp>
        <p:nvSpPr>
          <p:cNvPr id="202" name="Rectangle 4">
            <a:extLst>
              <a:ext uri="{FF2B5EF4-FFF2-40B4-BE49-F238E27FC236}">
                <a16:creationId xmlns:a16="http://schemas.microsoft.com/office/drawing/2014/main" id="{2791F60F-01A6-C20D-1F7B-21BDEB00D9B4}"/>
              </a:ext>
            </a:extLst>
          </p:cNvPr>
          <p:cNvSpPr/>
          <p:nvPr/>
        </p:nvSpPr>
        <p:spPr>
          <a:xfrm>
            <a:off x="3935760" y="1324845"/>
            <a:ext cx="2107635"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Πυλώνες </a:t>
            </a:r>
            <a:r>
              <a:rPr lang="en-US" sz="1600" b="1" dirty="0">
                <a:solidFill>
                  <a:schemeClr val="bg1">
                    <a:lumMod val="50000"/>
                  </a:schemeClr>
                </a:solidFill>
              </a:rPr>
              <a:t>ESG </a:t>
            </a:r>
            <a:r>
              <a:rPr lang="el-GR" sz="1600" b="1" dirty="0">
                <a:solidFill>
                  <a:schemeClr val="bg1">
                    <a:lumMod val="50000"/>
                  </a:schemeClr>
                </a:solidFill>
              </a:rPr>
              <a:t>Στρατηγικής</a:t>
            </a:r>
          </a:p>
        </p:txBody>
      </p:sp>
      <p:sp>
        <p:nvSpPr>
          <p:cNvPr id="205" name="Rectangle 2">
            <a:extLst>
              <a:ext uri="{FF2B5EF4-FFF2-40B4-BE49-F238E27FC236}">
                <a16:creationId xmlns:a16="http://schemas.microsoft.com/office/drawing/2014/main" id="{C4B05A55-ED2F-F8C2-6CA2-0D75D0F2BFF5}"/>
              </a:ext>
            </a:extLst>
          </p:cNvPr>
          <p:cNvSpPr/>
          <p:nvPr/>
        </p:nvSpPr>
        <p:spPr>
          <a:xfrm>
            <a:off x="6144614" y="1332057"/>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Οφέλη Υιοθέτησης </a:t>
            </a:r>
            <a:r>
              <a:rPr lang="en-US" sz="1600" b="1" dirty="0">
                <a:solidFill>
                  <a:schemeClr val="bg1">
                    <a:lumMod val="50000"/>
                  </a:schemeClr>
                </a:solidFill>
              </a:rPr>
              <a:t>ESG</a:t>
            </a:r>
            <a:endParaRPr lang="af-ZA" sz="1600" b="1" dirty="0">
              <a:solidFill>
                <a:schemeClr val="bg1">
                  <a:lumMod val="50000"/>
                </a:schemeClr>
              </a:solidFill>
            </a:endParaRPr>
          </a:p>
        </p:txBody>
      </p:sp>
      <p:sp>
        <p:nvSpPr>
          <p:cNvPr id="18" name="Rectangle 17">
            <a:extLst>
              <a:ext uri="{FF2B5EF4-FFF2-40B4-BE49-F238E27FC236}">
                <a16:creationId xmlns:a16="http://schemas.microsoft.com/office/drawing/2014/main" id="{F3BAE8C5-9ECE-9A85-D05C-6C0D2B16FFB8}"/>
              </a:ext>
            </a:extLst>
          </p:cNvPr>
          <p:cNvSpPr/>
          <p:nvPr/>
        </p:nvSpPr>
        <p:spPr>
          <a:xfrm>
            <a:off x="4725268" y="2996952"/>
            <a:ext cx="2743200"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Ναι, έχουμε ξεκινήσει ήδη έχοντας ένα πλάνο δράσεων βιωσιμότητας</a:t>
            </a:r>
          </a:p>
        </p:txBody>
      </p:sp>
      <p:sp>
        <p:nvSpPr>
          <p:cNvPr id="45" name="Rounded Rectangle 37">
            <a:extLst>
              <a:ext uri="{FF2B5EF4-FFF2-40B4-BE49-F238E27FC236}">
                <a16:creationId xmlns:a16="http://schemas.microsoft.com/office/drawing/2014/main" id="{8DB6B6F0-94F9-B7C8-D81B-F960B4D773C8}"/>
              </a:ext>
            </a:extLst>
          </p:cNvPr>
          <p:cNvSpPr/>
          <p:nvPr/>
        </p:nvSpPr>
        <p:spPr>
          <a:xfrm rot="5400000">
            <a:off x="9141355" y="3325408"/>
            <a:ext cx="277001" cy="3578622"/>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46" name="Rounded Rectangle 37">
            <a:extLst>
              <a:ext uri="{FF2B5EF4-FFF2-40B4-BE49-F238E27FC236}">
                <a16:creationId xmlns:a16="http://schemas.microsoft.com/office/drawing/2014/main" id="{C95DE022-A58E-0768-0177-E6B4FF3656BE}"/>
              </a:ext>
            </a:extLst>
          </p:cNvPr>
          <p:cNvSpPr/>
          <p:nvPr/>
        </p:nvSpPr>
        <p:spPr>
          <a:xfrm rot="5400000">
            <a:off x="9142211" y="2666784"/>
            <a:ext cx="277001" cy="3578622"/>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57" name="Rectangle 55">
            <a:extLst>
              <a:ext uri="{FF2B5EF4-FFF2-40B4-BE49-F238E27FC236}">
                <a16:creationId xmlns:a16="http://schemas.microsoft.com/office/drawing/2014/main" id="{2986E531-97C4-4D76-D52B-03744AAE56C6}"/>
              </a:ext>
            </a:extLst>
          </p:cNvPr>
          <p:cNvSpPr/>
          <p:nvPr/>
        </p:nvSpPr>
        <p:spPr>
          <a:xfrm>
            <a:off x="7481999" y="3670238"/>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10%</a:t>
            </a:r>
          </a:p>
        </p:txBody>
      </p:sp>
      <p:sp>
        <p:nvSpPr>
          <p:cNvPr id="66" name="Rectangle 2">
            <a:extLst>
              <a:ext uri="{FF2B5EF4-FFF2-40B4-BE49-F238E27FC236}">
                <a16:creationId xmlns:a16="http://schemas.microsoft.com/office/drawing/2014/main" id="{1873C8B6-C336-A910-7470-592739B38D27}"/>
              </a:ext>
            </a:extLst>
          </p:cNvPr>
          <p:cNvSpPr/>
          <p:nvPr/>
        </p:nvSpPr>
        <p:spPr>
          <a:xfrm>
            <a:off x="8240736" y="1432308"/>
            <a:ext cx="1692000"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Νομοθεσία </a:t>
            </a:r>
            <a:r>
              <a:rPr lang="en-US" sz="1600" b="1" dirty="0">
                <a:solidFill>
                  <a:schemeClr val="bg1">
                    <a:lumMod val="50000"/>
                  </a:schemeClr>
                </a:solidFill>
              </a:rPr>
              <a:t>CSRD</a:t>
            </a:r>
            <a:endParaRPr lang="af-ZA" sz="1600" b="1" dirty="0">
              <a:solidFill>
                <a:schemeClr val="bg1">
                  <a:lumMod val="50000"/>
                </a:schemeClr>
              </a:solidFill>
            </a:endParaRPr>
          </a:p>
        </p:txBody>
      </p:sp>
      <p:sp>
        <p:nvSpPr>
          <p:cNvPr id="67" name="Rectangle 2">
            <a:extLst>
              <a:ext uri="{FF2B5EF4-FFF2-40B4-BE49-F238E27FC236}">
                <a16:creationId xmlns:a16="http://schemas.microsoft.com/office/drawing/2014/main" id="{8E42603C-8859-8ACB-B612-540A2C419FA0}"/>
              </a:ext>
            </a:extLst>
          </p:cNvPr>
          <p:cNvSpPr/>
          <p:nvPr/>
        </p:nvSpPr>
        <p:spPr>
          <a:xfrm>
            <a:off x="10233441" y="1332057"/>
            <a:ext cx="195855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Ανταγωνιστικό Πλεονέκτημα</a:t>
            </a:r>
            <a:endParaRPr lang="af-ZA" sz="1600" b="1" dirty="0">
              <a:solidFill>
                <a:schemeClr val="bg1">
                  <a:lumMod val="50000"/>
                </a:schemeClr>
              </a:solidFill>
            </a:endParaRPr>
          </a:p>
        </p:txBody>
      </p:sp>
      <p:sp>
        <p:nvSpPr>
          <p:cNvPr id="71" name="Rectangle 70">
            <a:extLst>
              <a:ext uri="{FF2B5EF4-FFF2-40B4-BE49-F238E27FC236}">
                <a16:creationId xmlns:a16="http://schemas.microsoft.com/office/drawing/2014/main" id="{BEE46665-8108-E205-FF4F-8AE5F65C851E}"/>
              </a:ext>
            </a:extLst>
          </p:cNvPr>
          <p:cNvSpPr/>
          <p:nvPr/>
        </p:nvSpPr>
        <p:spPr>
          <a:xfrm>
            <a:off x="4730063" y="3645024"/>
            <a:ext cx="274162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Θα ξεκινήσουμε από φέτος τις πρώτες εταιρικές δράσεις</a:t>
            </a:r>
          </a:p>
        </p:txBody>
      </p:sp>
      <p:sp>
        <p:nvSpPr>
          <p:cNvPr id="72" name="Rectangle 71">
            <a:extLst>
              <a:ext uri="{FF2B5EF4-FFF2-40B4-BE49-F238E27FC236}">
                <a16:creationId xmlns:a16="http://schemas.microsoft.com/office/drawing/2014/main" id="{A28034B3-CBF4-4DD2-5957-F4DF9CFD1C1E}"/>
              </a:ext>
            </a:extLst>
          </p:cNvPr>
          <p:cNvSpPr/>
          <p:nvPr/>
        </p:nvSpPr>
        <p:spPr>
          <a:xfrm>
            <a:off x="4720316" y="4225893"/>
            <a:ext cx="274162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Θα ξεκινήσουμε τα επόμενα 2-3 έτη τις πρώτες εταιρικές δράσεις</a:t>
            </a:r>
          </a:p>
        </p:txBody>
      </p:sp>
      <p:sp>
        <p:nvSpPr>
          <p:cNvPr id="73" name="Rectangle 72">
            <a:extLst>
              <a:ext uri="{FF2B5EF4-FFF2-40B4-BE49-F238E27FC236}">
                <a16:creationId xmlns:a16="http://schemas.microsoft.com/office/drawing/2014/main" id="{ABA0178A-A1F1-B741-B7D0-C42A6DDF8790}"/>
              </a:ext>
            </a:extLst>
          </p:cNvPr>
          <p:cNvSpPr/>
          <p:nvPr/>
        </p:nvSpPr>
        <p:spPr>
          <a:xfrm>
            <a:off x="4730262" y="4941168"/>
            <a:ext cx="274162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Όχι, δεν έχουμε κάνει καμία δράση ακόμα</a:t>
            </a:r>
          </a:p>
        </p:txBody>
      </p:sp>
      <p:sp>
        <p:nvSpPr>
          <p:cNvPr id="77" name="Rectangle 55">
            <a:extLst>
              <a:ext uri="{FF2B5EF4-FFF2-40B4-BE49-F238E27FC236}">
                <a16:creationId xmlns:a16="http://schemas.microsoft.com/office/drawing/2014/main" id="{1DC5299B-5B8E-E9C0-AAE1-F5637C8119E6}"/>
              </a:ext>
            </a:extLst>
          </p:cNvPr>
          <p:cNvSpPr/>
          <p:nvPr/>
        </p:nvSpPr>
        <p:spPr>
          <a:xfrm>
            <a:off x="3089760" y="3024734"/>
            <a:ext cx="498855"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81%</a:t>
            </a:r>
          </a:p>
        </p:txBody>
      </p:sp>
      <p:sp>
        <p:nvSpPr>
          <p:cNvPr id="78" name="Rounded Rectangle 37">
            <a:extLst>
              <a:ext uri="{FF2B5EF4-FFF2-40B4-BE49-F238E27FC236}">
                <a16:creationId xmlns:a16="http://schemas.microsoft.com/office/drawing/2014/main" id="{C430635E-A675-7533-8F19-07B38A307101}"/>
              </a:ext>
            </a:extLst>
          </p:cNvPr>
          <p:cNvSpPr/>
          <p:nvPr/>
        </p:nvSpPr>
        <p:spPr>
          <a:xfrm rot="5400000">
            <a:off x="2756646" y="3340093"/>
            <a:ext cx="277001" cy="356616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86" name="Rectangle 55">
            <a:extLst>
              <a:ext uri="{FF2B5EF4-FFF2-40B4-BE49-F238E27FC236}">
                <a16:creationId xmlns:a16="http://schemas.microsoft.com/office/drawing/2014/main" id="{FD883E76-7E38-F016-C15D-4B8EF263346E}"/>
              </a:ext>
            </a:extLst>
          </p:cNvPr>
          <p:cNvSpPr/>
          <p:nvPr/>
        </p:nvSpPr>
        <p:spPr>
          <a:xfrm>
            <a:off x="4343003" y="3708333"/>
            <a:ext cx="512681"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7%</a:t>
            </a:r>
          </a:p>
        </p:txBody>
      </p:sp>
      <p:sp>
        <p:nvSpPr>
          <p:cNvPr id="118" name="Rounded Rectangle 37">
            <a:extLst>
              <a:ext uri="{FF2B5EF4-FFF2-40B4-BE49-F238E27FC236}">
                <a16:creationId xmlns:a16="http://schemas.microsoft.com/office/drawing/2014/main" id="{73761299-4D87-1BDA-ACFA-0AB28030B638}"/>
              </a:ext>
            </a:extLst>
          </p:cNvPr>
          <p:cNvSpPr/>
          <p:nvPr/>
        </p:nvSpPr>
        <p:spPr>
          <a:xfrm rot="5400000">
            <a:off x="8710728" y="1796224"/>
            <a:ext cx="277003" cy="2710762"/>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19" name="Rectangle 55">
            <a:extLst>
              <a:ext uri="{FF2B5EF4-FFF2-40B4-BE49-F238E27FC236}">
                <a16:creationId xmlns:a16="http://schemas.microsoft.com/office/drawing/2014/main" id="{E4ACD453-5747-4300-F77F-5CCF50FD1575}"/>
              </a:ext>
            </a:extLst>
          </p:cNvPr>
          <p:cNvSpPr/>
          <p:nvPr/>
        </p:nvSpPr>
        <p:spPr>
          <a:xfrm>
            <a:off x="8614132" y="3004594"/>
            <a:ext cx="498855"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77%</a:t>
            </a:r>
          </a:p>
        </p:txBody>
      </p:sp>
      <p:sp>
        <p:nvSpPr>
          <p:cNvPr id="124" name="Rounded Rectangle 37">
            <a:extLst>
              <a:ext uri="{FF2B5EF4-FFF2-40B4-BE49-F238E27FC236}">
                <a16:creationId xmlns:a16="http://schemas.microsoft.com/office/drawing/2014/main" id="{E06A79BE-9815-B3DF-C760-9F1FDDDA1932}"/>
              </a:ext>
            </a:extLst>
          </p:cNvPr>
          <p:cNvSpPr/>
          <p:nvPr/>
        </p:nvSpPr>
        <p:spPr>
          <a:xfrm rot="5400000">
            <a:off x="7459989" y="5010345"/>
            <a:ext cx="272625" cy="199258"/>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25" name="Rectangle 55">
            <a:extLst>
              <a:ext uri="{FF2B5EF4-FFF2-40B4-BE49-F238E27FC236}">
                <a16:creationId xmlns:a16="http://schemas.microsoft.com/office/drawing/2014/main" id="{90A6E5C9-9DAD-CEB1-40DE-D65C223027FC}"/>
              </a:ext>
            </a:extLst>
          </p:cNvPr>
          <p:cNvSpPr/>
          <p:nvPr/>
        </p:nvSpPr>
        <p:spPr>
          <a:xfrm>
            <a:off x="7392559" y="4952374"/>
            <a:ext cx="407484"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203" name="Rounded Rectangle 37">
            <a:extLst>
              <a:ext uri="{FF2B5EF4-FFF2-40B4-BE49-F238E27FC236}">
                <a16:creationId xmlns:a16="http://schemas.microsoft.com/office/drawing/2014/main" id="{B0D59613-C754-6D24-39F0-6E74D30B0DEE}"/>
              </a:ext>
            </a:extLst>
          </p:cNvPr>
          <p:cNvSpPr/>
          <p:nvPr/>
        </p:nvSpPr>
        <p:spPr>
          <a:xfrm rot="5400000">
            <a:off x="4405088" y="5000667"/>
            <a:ext cx="286793" cy="244910"/>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04" name="Rectangle 203">
            <a:extLst>
              <a:ext uri="{FF2B5EF4-FFF2-40B4-BE49-F238E27FC236}">
                <a16:creationId xmlns:a16="http://schemas.microsoft.com/office/drawing/2014/main" id="{C4E90CA3-177E-7FA5-C084-5419E005557C}"/>
              </a:ext>
            </a:extLst>
          </p:cNvPr>
          <p:cNvSpPr/>
          <p:nvPr/>
        </p:nvSpPr>
        <p:spPr>
          <a:xfrm>
            <a:off x="4344743" y="4971473"/>
            <a:ext cx="407484"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6%</a:t>
            </a:r>
          </a:p>
        </p:txBody>
      </p:sp>
      <p:sp>
        <p:nvSpPr>
          <p:cNvPr id="206" name="Rounded Rectangle 37">
            <a:extLst>
              <a:ext uri="{FF2B5EF4-FFF2-40B4-BE49-F238E27FC236}">
                <a16:creationId xmlns:a16="http://schemas.microsoft.com/office/drawing/2014/main" id="{01566879-80BA-50A5-6794-0F02FAC0DA39}"/>
              </a:ext>
            </a:extLst>
          </p:cNvPr>
          <p:cNvSpPr/>
          <p:nvPr/>
        </p:nvSpPr>
        <p:spPr>
          <a:xfrm rot="5400000">
            <a:off x="7574024" y="4239500"/>
            <a:ext cx="286793" cy="44149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07" name="Rectangle 55">
            <a:extLst>
              <a:ext uri="{FF2B5EF4-FFF2-40B4-BE49-F238E27FC236}">
                <a16:creationId xmlns:a16="http://schemas.microsoft.com/office/drawing/2014/main" id="{31CAA8EE-0BE1-1B3B-42F6-8D88A7207E07}"/>
              </a:ext>
            </a:extLst>
          </p:cNvPr>
          <p:cNvSpPr/>
          <p:nvPr/>
        </p:nvSpPr>
        <p:spPr>
          <a:xfrm>
            <a:off x="7462331" y="4296520"/>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10%</a:t>
            </a:r>
          </a:p>
        </p:txBody>
      </p:sp>
      <p:grpSp>
        <p:nvGrpSpPr>
          <p:cNvPr id="210" name="Group 209">
            <a:extLst>
              <a:ext uri="{FF2B5EF4-FFF2-40B4-BE49-F238E27FC236}">
                <a16:creationId xmlns:a16="http://schemas.microsoft.com/office/drawing/2014/main" id="{E5BE5C18-4016-B9B4-9FB0-756CEC8408DD}"/>
              </a:ext>
            </a:extLst>
          </p:cNvPr>
          <p:cNvGrpSpPr/>
          <p:nvPr/>
        </p:nvGrpSpPr>
        <p:grpSpPr>
          <a:xfrm>
            <a:off x="7447457" y="5329207"/>
            <a:ext cx="3832058" cy="261346"/>
            <a:chOff x="7440354" y="2751090"/>
            <a:chExt cx="3832058" cy="261346"/>
          </a:xfrm>
        </p:grpSpPr>
        <p:sp>
          <p:nvSpPr>
            <p:cNvPr id="211" name="Rectangle 54">
              <a:extLst>
                <a:ext uri="{FF2B5EF4-FFF2-40B4-BE49-F238E27FC236}">
                  <a16:creationId xmlns:a16="http://schemas.microsoft.com/office/drawing/2014/main" id="{6CFEBBF8-B6D5-5752-E477-9236875B5084}"/>
                </a:ext>
              </a:extLst>
            </p:cNvPr>
            <p:cNvSpPr/>
            <p:nvPr/>
          </p:nvSpPr>
          <p:spPr>
            <a:xfrm>
              <a:off x="9408368" y="2752892"/>
              <a:ext cx="460334" cy="253146"/>
            </a:xfrm>
            <a:prstGeom prst="rect">
              <a:avLst/>
            </a:prstGeom>
          </p:spPr>
          <p:txBody>
            <a:bodyPr wrap="square">
              <a:spAutoFit/>
            </a:bodyPr>
            <a:lstStyle/>
            <a:p>
              <a:pPr defTabSz="1219170">
                <a:lnSpc>
                  <a:spcPct val="95000"/>
                </a:lnSpc>
              </a:pPr>
              <a:r>
                <a:rPr lang="el-GR" sz="1050" b="1" dirty="0"/>
                <a:t>60</a:t>
              </a:r>
              <a:r>
                <a:rPr lang="en-US" sz="1050" b="1" dirty="0"/>
                <a:t>%</a:t>
              </a:r>
            </a:p>
          </p:txBody>
        </p:sp>
        <p:sp>
          <p:nvSpPr>
            <p:cNvPr id="212" name="Rectangle 54">
              <a:extLst>
                <a:ext uri="{FF2B5EF4-FFF2-40B4-BE49-F238E27FC236}">
                  <a16:creationId xmlns:a16="http://schemas.microsoft.com/office/drawing/2014/main" id="{FB6BB7C7-FA89-F903-BABF-658B215CDB2C}"/>
                </a:ext>
              </a:extLst>
            </p:cNvPr>
            <p:cNvSpPr/>
            <p:nvPr/>
          </p:nvSpPr>
          <p:spPr>
            <a:xfrm>
              <a:off x="9048328" y="2759290"/>
              <a:ext cx="480527" cy="253146"/>
            </a:xfrm>
            <a:prstGeom prst="rect">
              <a:avLst/>
            </a:prstGeom>
          </p:spPr>
          <p:txBody>
            <a:bodyPr wrap="square">
              <a:spAutoFit/>
            </a:bodyPr>
            <a:lstStyle/>
            <a:p>
              <a:pPr defTabSz="1219170">
                <a:lnSpc>
                  <a:spcPct val="95000"/>
                </a:lnSpc>
              </a:pPr>
              <a:r>
                <a:rPr lang="el-GR" sz="1050" b="1" dirty="0"/>
                <a:t>50</a:t>
              </a:r>
              <a:r>
                <a:rPr lang="en-US" sz="1050" b="1" dirty="0"/>
                <a:t>%</a:t>
              </a:r>
            </a:p>
          </p:txBody>
        </p:sp>
        <p:sp>
          <p:nvSpPr>
            <p:cNvPr id="213" name="Rectangle 54">
              <a:extLst>
                <a:ext uri="{FF2B5EF4-FFF2-40B4-BE49-F238E27FC236}">
                  <a16:creationId xmlns:a16="http://schemas.microsoft.com/office/drawing/2014/main" id="{3E9B4A66-7408-D4DD-E8E1-F2B323EDF18A}"/>
                </a:ext>
              </a:extLst>
            </p:cNvPr>
            <p:cNvSpPr/>
            <p:nvPr/>
          </p:nvSpPr>
          <p:spPr>
            <a:xfrm>
              <a:off x="8688288" y="2753931"/>
              <a:ext cx="467282" cy="253146"/>
            </a:xfrm>
            <a:prstGeom prst="rect">
              <a:avLst/>
            </a:prstGeom>
          </p:spPr>
          <p:txBody>
            <a:bodyPr wrap="square">
              <a:spAutoFit/>
            </a:bodyPr>
            <a:lstStyle/>
            <a:p>
              <a:pPr defTabSz="1219170">
                <a:lnSpc>
                  <a:spcPct val="95000"/>
                </a:lnSpc>
              </a:pPr>
              <a:r>
                <a:rPr lang="el-GR" sz="1050" b="1" dirty="0"/>
                <a:t>40</a:t>
              </a:r>
              <a:r>
                <a:rPr lang="en-US" sz="1050" b="1" dirty="0"/>
                <a:t>%</a:t>
              </a:r>
            </a:p>
          </p:txBody>
        </p:sp>
        <p:sp>
          <p:nvSpPr>
            <p:cNvPr id="214" name="Rectangle 54">
              <a:extLst>
                <a:ext uri="{FF2B5EF4-FFF2-40B4-BE49-F238E27FC236}">
                  <a16:creationId xmlns:a16="http://schemas.microsoft.com/office/drawing/2014/main" id="{0B68CEB4-F3FD-97E7-4F92-27DBA4B98751}"/>
                </a:ext>
              </a:extLst>
            </p:cNvPr>
            <p:cNvSpPr/>
            <p:nvPr/>
          </p:nvSpPr>
          <p:spPr>
            <a:xfrm>
              <a:off x="8356246" y="2752615"/>
              <a:ext cx="461681" cy="253146"/>
            </a:xfrm>
            <a:prstGeom prst="rect">
              <a:avLst/>
            </a:prstGeom>
          </p:spPr>
          <p:txBody>
            <a:bodyPr wrap="square">
              <a:spAutoFit/>
            </a:bodyPr>
            <a:lstStyle/>
            <a:p>
              <a:pPr defTabSz="1219170">
                <a:lnSpc>
                  <a:spcPct val="95000"/>
                </a:lnSpc>
              </a:pPr>
              <a:r>
                <a:rPr lang="el-GR" sz="1050" b="1" dirty="0"/>
                <a:t>30</a:t>
              </a:r>
              <a:r>
                <a:rPr lang="en-US" sz="1050" b="1" dirty="0"/>
                <a:t>%</a:t>
              </a:r>
            </a:p>
          </p:txBody>
        </p:sp>
        <p:sp>
          <p:nvSpPr>
            <p:cNvPr id="215" name="Rectangle 54">
              <a:extLst>
                <a:ext uri="{FF2B5EF4-FFF2-40B4-BE49-F238E27FC236}">
                  <a16:creationId xmlns:a16="http://schemas.microsoft.com/office/drawing/2014/main" id="{FB097EE8-4E0D-C23E-32DB-489212B24F3F}"/>
                </a:ext>
              </a:extLst>
            </p:cNvPr>
            <p:cNvSpPr/>
            <p:nvPr/>
          </p:nvSpPr>
          <p:spPr>
            <a:xfrm>
              <a:off x="7706031" y="2751977"/>
              <a:ext cx="461681" cy="253146"/>
            </a:xfrm>
            <a:prstGeom prst="rect">
              <a:avLst/>
            </a:prstGeom>
          </p:spPr>
          <p:txBody>
            <a:bodyPr wrap="square">
              <a:spAutoFit/>
            </a:bodyPr>
            <a:lstStyle/>
            <a:p>
              <a:pPr defTabSz="1219170">
                <a:lnSpc>
                  <a:spcPct val="95000"/>
                </a:lnSpc>
              </a:pPr>
              <a:r>
                <a:rPr lang="el-GR" sz="1050" b="1" dirty="0"/>
                <a:t>10</a:t>
              </a:r>
              <a:r>
                <a:rPr lang="en-US" sz="1050" b="1" dirty="0"/>
                <a:t>%</a:t>
              </a:r>
            </a:p>
          </p:txBody>
        </p:sp>
        <p:sp>
          <p:nvSpPr>
            <p:cNvPr id="216" name="Rectangle 54">
              <a:extLst>
                <a:ext uri="{FF2B5EF4-FFF2-40B4-BE49-F238E27FC236}">
                  <a16:creationId xmlns:a16="http://schemas.microsoft.com/office/drawing/2014/main" id="{ACA1EBD2-7CF6-BD77-C554-E1773C8843DA}"/>
                </a:ext>
              </a:extLst>
            </p:cNvPr>
            <p:cNvSpPr/>
            <p:nvPr/>
          </p:nvSpPr>
          <p:spPr>
            <a:xfrm>
              <a:off x="8048108" y="2758055"/>
              <a:ext cx="455272" cy="253146"/>
            </a:xfrm>
            <a:prstGeom prst="rect">
              <a:avLst/>
            </a:prstGeom>
          </p:spPr>
          <p:txBody>
            <a:bodyPr wrap="square">
              <a:spAutoFit/>
            </a:bodyPr>
            <a:lstStyle/>
            <a:p>
              <a:pPr defTabSz="1219170">
                <a:lnSpc>
                  <a:spcPct val="95000"/>
                </a:lnSpc>
              </a:pPr>
              <a:r>
                <a:rPr lang="el-GR" sz="1050" b="1" dirty="0"/>
                <a:t>20</a:t>
              </a:r>
              <a:r>
                <a:rPr lang="en-US" sz="1050" b="1" dirty="0"/>
                <a:t>%</a:t>
              </a:r>
            </a:p>
          </p:txBody>
        </p:sp>
        <p:sp>
          <p:nvSpPr>
            <p:cNvPr id="217" name="Rectangle 54">
              <a:extLst>
                <a:ext uri="{FF2B5EF4-FFF2-40B4-BE49-F238E27FC236}">
                  <a16:creationId xmlns:a16="http://schemas.microsoft.com/office/drawing/2014/main" id="{B4E5A29E-0548-D054-6996-F879745AFBED}"/>
                </a:ext>
              </a:extLst>
            </p:cNvPr>
            <p:cNvSpPr/>
            <p:nvPr/>
          </p:nvSpPr>
          <p:spPr>
            <a:xfrm>
              <a:off x="7440354" y="2754164"/>
              <a:ext cx="396260" cy="253146"/>
            </a:xfrm>
            <a:prstGeom prst="rect">
              <a:avLst/>
            </a:prstGeom>
          </p:spPr>
          <p:txBody>
            <a:bodyPr wrap="square">
              <a:spAutoFit/>
            </a:bodyPr>
            <a:lstStyle/>
            <a:p>
              <a:pPr defTabSz="1219170">
                <a:lnSpc>
                  <a:spcPct val="95000"/>
                </a:lnSpc>
              </a:pPr>
              <a:r>
                <a:rPr lang="el-GR" sz="1050" b="1" dirty="0"/>
                <a:t>0</a:t>
              </a:r>
              <a:r>
                <a:rPr lang="en-US" sz="1050" b="1" dirty="0"/>
                <a:t>%</a:t>
              </a:r>
            </a:p>
          </p:txBody>
        </p:sp>
        <p:sp>
          <p:nvSpPr>
            <p:cNvPr id="218" name="Rectangle 54">
              <a:extLst>
                <a:ext uri="{FF2B5EF4-FFF2-40B4-BE49-F238E27FC236}">
                  <a16:creationId xmlns:a16="http://schemas.microsoft.com/office/drawing/2014/main" id="{CFB0AA61-6BA5-A4CD-5202-E6FF556FDD26}"/>
                </a:ext>
              </a:extLst>
            </p:cNvPr>
            <p:cNvSpPr/>
            <p:nvPr/>
          </p:nvSpPr>
          <p:spPr>
            <a:xfrm>
              <a:off x="9740122" y="2757522"/>
              <a:ext cx="460334" cy="253146"/>
            </a:xfrm>
            <a:prstGeom prst="rect">
              <a:avLst/>
            </a:prstGeom>
          </p:spPr>
          <p:txBody>
            <a:bodyPr wrap="square">
              <a:spAutoFit/>
            </a:bodyPr>
            <a:lstStyle/>
            <a:p>
              <a:pPr defTabSz="1219170">
                <a:lnSpc>
                  <a:spcPct val="95000"/>
                </a:lnSpc>
              </a:pPr>
              <a:r>
                <a:rPr lang="el-GR" sz="1050" b="1" dirty="0"/>
                <a:t>70</a:t>
              </a:r>
              <a:r>
                <a:rPr lang="en-US" sz="1050" b="1" dirty="0"/>
                <a:t>%</a:t>
              </a:r>
            </a:p>
          </p:txBody>
        </p:sp>
        <p:sp>
          <p:nvSpPr>
            <p:cNvPr id="219" name="Rectangle 54">
              <a:extLst>
                <a:ext uri="{FF2B5EF4-FFF2-40B4-BE49-F238E27FC236}">
                  <a16:creationId xmlns:a16="http://schemas.microsoft.com/office/drawing/2014/main" id="{D93EA178-BD5F-7EE8-99D7-534F50249272}"/>
                </a:ext>
              </a:extLst>
            </p:cNvPr>
            <p:cNvSpPr/>
            <p:nvPr/>
          </p:nvSpPr>
          <p:spPr>
            <a:xfrm>
              <a:off x="10089802" y="2757416"/>
              <a:ext cx="460334" cy="253146"/>
            </a:xfrm>
            <a:prstGeom prst="rect">
              <a:avLst/>
            </a:prstGeom>
          </p:spPr>
          <p:txBody>
            <a:bodyPr wrap="square">
              <a:spAutoFit/>
            </a:bodyPr>
            <a:lstStyle/>
            <a:p>
              <a:pPr defTabSz="1219170">
                <a:lnSpc>
                  <a:spcPct val="95000"/>
                </a:lnSpc>
              </a:pPr>
              <a:r>
                <a:rPr lang="el-GR" sz="1050" b="1" dirty="0"/>
                <a:t>80</a:t>
              </a:r>
              <a:r>
                <a:rPr lang="en-US" sz="1050" b="1" dirty="0"/>
                <a:t>%</a:t>
              </a:r>
            </a:p>
          </p:txBody>
        </p:sp>
        <p:sp>
          <p:nvSpPr>
            <p:cNvPr id="220" name="Rectangle 54">
              <a:extLst>
                <a:ext uri="{FF2B5EF4-FFF2-40B4-BE49-F238E27FC236}">
                  <a16:creationId xmlns:a16="http://schemas.microsoft.com/office/drawing/2014/main" id="{2BE58CF5-900D-EFB1-17A6-54EF90B874AE}"/>
                </a:ext>
              </a:extLst>
            </p:cNvPr>
            <p:cNvSpPr/>
            <p:nvPr/>
          </p:nvSpPr>
          <p:spPr>
            <a:xfrm>
              <a:off x="10410685" y="2753094"/>
              <a:ext cx="460334" cy="253146"/>
            </a:xfrm>
            <a:prstGeom prst="rect">
              <a:avLst/>
            </a:prstGeom>
          </p:spPr>
          <p:txBody>
            <a:bodyPr wrap="square">
              <a:spAutoFit/>
            </a:bodyPr>
            <a:lstStyle/>
            <a:p>
              <a:pPr defTabSz="1219170">
                <a:lnSpc>
                  <a:spcPct val="95000"/>
                </a:lnSpc>
              </a:pPr>
              <a:r>
                <a:rPr lang="el-GR" sz="1050" b="1" dirty="0"/>
                <a:t>90</a:t>
              </a:r>
              <a:r>
                <a:rPr lang="en-US" sz="1050" b="1" dirty="0"/>
                <a:t>%</a:t>
              </a:r>
            </a:p>
          </p:txBody>
        </p:sp>
        <p:sp>
          <p:nvSpPr>
            <p:cNvPr id="221" name="Rectangle 54">
              <a:extLst>
                <a:ext uri="{FF2B5EF4-FFF2-40B4-BE49-F238E27FC236}">
                  <a16:creationId xmlns:a16="http://schemas.microsoft.com/office/drawing/2014/main" id="{93B4F555-1B9A-95E8-3878-B41BC3C5A53E}"/>
                </a:ext>
              </a:extLst>
            </p:cNvPr>
            <p:cNvSpPr/>
            <p:nvPr/>
          </p:nvSpPr>
          <p:spPr>
            <a:xfrm>
              <a:off x="10706338" y="2751090"/>
              <a:ext cx="566074" cy="245837"/>
            </a:xfrm>
            <a:prstGeom prst="rect">
              <a:avLst/>
            </a:prstGeom>
          </p:spPr>
          <p:txBody>
            <a:bodyPr wrap="square">
              <a:spAutoFit/>
            </a:bodyPr>
            <a:lstStyle/>
            <a:p>
              <a:pPr defTabSz="1219170">
                <a:lnSpc>
                  <a:spcPct val="95000"/>
                </a:lnSpc>
              </a:pPr>
              <a:r>
                <a:rPr lang="el-GR" sz="1050" b="1" dirty="0"/>
                <a:t>100</a:t>
              </a:r>
              <a:r>
                <a:rPr lang="en-US" sz="1050" b="1" dirty="0"/>
                <a:t>%</a:t>
              </a:r>
            </a:p>
          </p:txBody>
        </p:sp>
      </p:grpSp>
      <p:grpSp>
        <p:nvGrpSpPr>
          <p:cNvPr id="222" name="Group 221">
            <a:extLst>
              <a:ext uri="{FF2B5EF4-FFF2-40B4-BE49-F238E27FC236}">
                <a16:creationId xmlns:a16="http://schemas.microsoft.com/office/drawing/2014/main" id="{C0844832-0334-F716-0BEA-8B5BBEF65232}"/>
              </a:ext>
            </a:extLst>
          </p:cNvPr>
          <p:cNvGrpSpPr/>
          <p:nvPr/>
        </p:nvGrpSpPr>
        <p:grpSpPr>
          <a:xfrm flipH="1">
            <a:off x="908497" y="5337403"/>
            <a:ext cx="3820057" cy="260878"/>
            <a:chOff x="7440354" y="2751558"/>
            <a:chExt cx="3820057" cy="260878"/>
          </a:xfrm>
        </p:grpSpPr>
        <p:sp>
          <p:nvSpPr>
            <p:cNvPr id="223" name="Rectangle 54">
              <a:extLst>
                <a:ext uri="{FF2B5EF4-FFF2-40B4-BE49-F238E27FC236}">
                  <a16:creationId xmlns:a16="http://schemas.microsoft.com/office/drawing/2014/main" id="{4C6804DB-BA09-127C-4016-41E27C1C71E0}"/>
                </a:ext>
              </a:extLst>
            </p:cNvPr>
            <p:cNvSpPr/>
            <p:nvPr/>
          </p:nvSpPr>
          <p:spPr>
            <a:xfrm>
              <a:off x="9408368" y="2752892"/>
              <a:ext cx="460334" cy="253146"/>
            </a:xfrm>
            <a:prstGeom prst="rect">
              <a:avLst/>
            </a:prstGeom>
          </p:spPr>
          <p:txBody>
            <a:bodyPr wrap="square">
              <a:spAutoFit/>
            </a:bodyPr>
            <a:lstStyle/>
            <a:p>
              <a:pPr defTabSz="1219170">
                <a:lnSpc>
                  <a:spcPct val="95000"/>
                </a:lnSpc>
              </a:pPr>
              <a:r>
                <a:rPr lang="el-GR" sz="1050" b="1" dirty="0"/>
                <a:t>60</a:t>
              </a:r>
              <a:r>
                <a:rPr lang="en-US" sz="1050" b="1" dirty="0"/>
                <a:t>%</a:t>
              </a:r>
            </a:p>
          </p:txBody>
        </p:sp>
        <p:sp>
          <p:nvSpPr>
            <p:cNvPr id="224" name="Rectangle 54">
              <a:extLst>
                <a:ext uri="{FF2B5EF4-FFF2-40B4-BE49-F238E27FC236}">
                  <a16:creationId xmlns:a16="http://schemas.microsoft.com/office/drawing/2014/main" id="{EFE1EC4B-FBD7-41D9-EB8B-45214F9A10C2}"/>
                </a:ext>
              </a:extLst>
            </p:cNvPr>
            <p:cNvSpPr/>
            <p:nvPr/>
          </p:nvSpPr>
          <p:spPr>
            <a:xfrm>
              <a:off x="9048328" y="2759290"/>
              <a:ext cx="480527" cy="253146"/>
            </a:xfrm>
            <a:prstGeom prst="rect">
              <a:avLst/>
            </a:prstGeom>
          </p:spPr>
          <p:txBody>
            <a:bodyPr wrap="square">
              <a:spAutoFit/>
            </a:bodyPr>
            <a:lstStyle/>
            <a:p>
              <a:pPr defTabSz="1219170">
                <a:lnSpc>
                  <a:spcPct val="95000"/>
                </a:lnSpc>
              </a:pPr>
              <a:r>
                <a:rPr lang="el-GR" sz="1050" b="1" dirty="0"/>
                <a:t>50</a:t>
              </a:r>
              <a:r>
                <a:rPr lang="en-US" sz="1050" b="1" dirty="0"/>
                <a:t>%</a:t>
              </a:r>
            </a:p>
          </p:txBody>
        </p:sp>
        <p:sp>
          <p:nvSpPr>
            <p:cNvPr id="225" name="Rectangle 54">
              <a:extLst>
                <a:ext uri="{FF2B5EF4-FFF2-40B4-BE49-F238E27FC236}">
                  <a16:creationId xmlns:a16="http://schemas.microsoft.com/office/drawing/2014/main" id="{E071CF14-E209-0D11-8832-67FCD3EDC192}"/>
                </a:ext>
              </a:extLst>
            </p:cNvPr>
            <p:cNvSpPr/>
            <p:nvPr/>
          </p:nvSpPr>
          <p:spPr>
            <a:xfrm>
              <a:off x="8688288" y="2753931"/>
              <a:ext cx="467282" cy="253146"/>
            </a:xfrm>
            <a:prstGeom prst="rect">
              <a:avLst/>
            </a:prstGeom>
          </p:spPr>
          <p:txBody>
            <a:bodyPr wrap="square">
              <a:spAutoFit/>
            </a:bodyPr>
            <a:lstStyle/>
            <a:p>
              <a:pPr defTabSz="1219170">
                <a:lnSpc>
                  <a:spcPct val="95000"/>
                </a:lnSpc>
              </a:pPr>
              <a:r>
                <a:rPr lang="el-GR" sz="1050" b="1" dirty="0"/>
                <a:t>40</a:t>
              </a:r>
              <a:r>
                <a:rPr lang="en-US" sz="1050" b="1" dirty="0"/>
                <a:t>%</a:t>
              </a:r>
            </a:p>
          </p:txBody>
        </p:sp>
        <p:sp>
          <p:nvSpPr>
            <p:cNvPr id="226" name="Rectangle 54">
              <a:extLst>
                <a:ext uri="{FF2B5EF4-FFF2-40B4-BE49-F238E27FC236}">
                  <a16:creationId xmlns:a16="http://schemas.microsoft.com/office/drawing/2014/main" id="{BDB8919C-9DED-B496-3B4D-7546D5E9FD1D}"/>
                </a:ext>
              </a:extLst>
            </p:cNvPr>
            <p:cNvSpPr/>
            <p:nvPr/>
          </p:nvSpPr>
          <p:spPr>
            <a:xfrm>
              <a:off x="8356246" y="2752615"/>
              <a:ext cx="461681" cy="253146"/>
            </a:xfrm>
            <a:prstGeom prst="rect">
              <a:avLst/>
            </a:prstGeom>
          </p:spPr>
          <p:txBody>
            <a:bodyPr wrap="square">
              <a:spAutoFit/>
            </a:bodyPr>
            <a:lstStyle/>
            <a:p>
              <a:pPr defTabSz="1219170">
                <a:lnSpc>
                  <a:spcPct val="95000"/>
                </a:lnSpc>
              </a:pPr>
              <a:r>
                <a:rPr lang="el-GR" sz="1050" b="1" dirty="0"/>
                <a:t>30</a:t>
              </a:r>
              <a:r>
                <a:rPr lang="en-US" sz="1050" b="1" dirty="0"/>
                <a:t>%</a:t>
              </a:r>
            </a:p>
          </p:txBody>
        </p:sp>
        <p:sp>
          <p:nvSpPr>
            <p:cNvPr id="227" name="Rectangle 54">
              <a:extLst>
                <a:ext uri="{FF2B5EF4-FFF2-40B4-BE49-F238E27FC236}">
                  <a16:creationId xmlns:a16="http://schemas.microsoft.com/office/drawing/2014/main" id="{7A843DDC-6D64-47BA-60D8-CA34CD810D2D}"/>
                </a:ext>
              </a:extLst>
            </p:cNvPr>
            <p:cNvSpPr/>
            <p:nvPr/>
          </p:nvSpPr>
          <p:spPr>
            <a:xfrm>
              <a:off x="7706031" y="2751977"/>
              <a:ext cx="461681" cy="253146"/>
            </a:xfrm>
            <a:prstGeom prst="rect">
              <a:avLst/>
            </a:prstGeom>
          </p:spPr>
          <p:txBody>
            <a:bodyPr wrap="square">
              <a:spAutoFit/>
            </a:bodyPr>
            <a:lstStyle/>
            <a:p>
              <a:pPr defTabSz="1219170">
                <a:lnSpc>
                  <a:spcPct val="95000"/>
                </a:lnSpc>
              </a:pPr>
              <a:r>
                <a:rPr lang="el-GR" sz="1050" b="1" dirty="0"/>
                <a:t>10</a:t>
              </a:r>
              <a:r>
                <a:rPr lang="en-US" sz="1050" b="1" dirty="0"/>
                <a:t>%</a:t>
              </a:r>
            </a:p>
          </p:txBody>
        </p:sp>
        <p:sp>
          <p:nvSpPr>
            <p:cNvPr id="228" name="Rectangle 54">
              <a:extLst>
                <a:ext uri="{FF2B5EF4-FFF2-40B4-BE49-F238E27FC236}">
                  <a16:creationId xmlns:a16="http://schemas.microsoft.com/office/drawing/2014/main" id="{F7424471-6739-B230-A5AD-48B5AA99A7C3}"/>
                </a:ext>
              </a:extLst>
            </p:cNvPr>
            <p:cNvSpPr/>
            <p:nvPr/>
          </p:nvSpPr>
          <p:spPr>
            <a:xfrm>
              <a:off x="8048108" y="2758055"/>
              <a:ext cx="455272" cy="253146"/>
            </a:xfrm>
            <a:prstGeom prst="rect">
              <a:avLst/>
            </a:prstGeom>
          </p:spPr>
          <p:txBody>
            <a:bodyPr wrap="square">
              <a:spAutoFit/>
            </a:bodyPr>
            <a:lstStyle/>
            <a:p>
              <a:pPr defTabSz="1219170">
                <a:lnSpc>
                  <a:spcPct val="95000"/>
                </a:lnSpc>
              </a:pPr>
              <a:r>
                <a:rPr lang="el-GR" sz="1050" b="1" dirty="0"/>
                <a:t>20</a:t>
              </a:r>
              <a:r>
                <a:rPr lang="en-US" sz="1050" b="1" dirty="0"/>
                <a:t>%</a:t>
              </a:r>
            </a:p>
          </p:txBody>
        </p:sp>
        <p:sp>
          <p:nvSpPr>
            <p:cNvPr id="229" name="Rectangle 54">
              <a:extLst>
                <a:ext uri="{FF2B5EF4-FFF2-40B4-BE49-F238E27FC236}">
                  <a16:creationId xmlns:a16="http://schemas.microsoft.com/office/drawing/2014/main" id="{631B3C18-F50B-7CE0-7B0F-21220FE2982B}"/>
                </a:ext>
              </a:extLst>
            </p:cNvPr>
            <p:cNvSpPr/>
            <p:nvPr/>
          </p:nvSpPr>
          <p:spPr>
            <a:xfrm>
              <a:off x="7440354" y="2754164"/>
              <a:ext cx="396260" cy="253146"/>
            </a:xfrm>
            <a:prstGeom prst="rect">
              <a:avLst/>
            </a:prstGeom>
          </p:spPr>
          <p:txBody>
            <a:bodyPr wrap="square">
              <a:spAutoFit/>
            </a:bodyPr>
            <a:lstStyle/>
            <a:p>
              <a:pPr defTabSz="1219170">
                <a:lnSpc>
                  <a:spcPct val="95000"/>
                </a:lnSpc>
              </a:pPr>
              <a:r>
                <a:rPr lang="el-GR" sz="1050" b="1" dirty="0"/>
                <a:t>0</a:t>
              </a:r>
              <a:r>
                <a:rPr lang="en-US" sz="1050" b="1" dirty="0"/>
                <a:t>%</a:t>
              </a:r>
            </a:p>
          </p:txBody>
        </p:sp>
        <p:sp>
          <p:nvSpPr>
            <p:cNvPr id="230" name="Rectangle 54">
              <a:extLst>
                <a:ext uri="{FF2B5EF4-FFF2-40B4-BE49-F238E27FC236}">
                  <a16:creationId xmlns:a16="http://schemas.microsoft.com/office/drawing/2014/main" id="{EDE312F0-DC18-A36B-D930-2576B22FAC38}"/>
                </a:ext>
              </a:extLst>
            </p:cNvPr>
            <p:cNvSpPr/>
            <p:nvPr/>
          </p:nvSpPr>
          <p:spPr>
            <a:xfrm>
              <a:off x="9740122" y="2757522"/>
              <a:ext cx="460334" cy="253146"/>
            </a:xfrm>
            <a:prstGeom prst="rect">
              <a:avLst/>
            </a:prstGeom>
          </p:spPr>
          <p:txBody>
            <a:bodyPr wrap="square">
              <a:spAutoFit/>
            </a:bodyPr>
            <a:lstStyle/>
            <a:p>
              <a:pPr defTabSz="1219170">
                <a:lnSpc>
                  <a:spcPct val="95000"/>
                </a:lnSpc>
              </a:pPr>
              <a:r>
                <a:rPr lang="el-GR" sz="1050" b="1" dirty="0"/>
                <a:t>70</a:t>
              </a:r>
              <a:r>
                <a:rPr lang="en-US" sz="1050" b="1" dirty="0"/>
                <a:t>%</a:t>
              </a:r>
            </a:p>
          </p:txBody>
        </p:sp>
        <p:sp>
          <p:nvSpPr>
            <p:cNvPr id="231" name="Rectangle 54">
              <a:extLst>
                <a:ext uri="{FF2B5EF4-FFF2-40B4-BE49-F238E27FC236}">
                  <a16:creationId xmlns:a16="http://schemas.microsoft.com/office/drawing/2014/main" id="{6B564D47-E5B9-7646-901C-6875A2B25191}"/>
                </a:ext>
              </a:extLst>
            </p:cNvPr>
            <p:cNvSpPr/>
            <p:nvPr/>
          </p:nvSpPr>
          <p:spPr>
            <a:xfrm>
              <a:off x="10089802" y="2757416"/>
              <a:ext cx="460334" cy="253146"/>
            </a:xfrm>
            <a:prstGeom prst="rect">
              <a:avLst/>
            </a:prstGeom>
          </p:spPr>
          <p:txBody>
            <a:bodyPr wrap="square">
              <a:spAutoFit/>
            </a:bodyPr>
            <a:lstStyle/>
            <a:p>
              <a:pPr defTabSz="1219170">
                <a:lnSpc>
                  <a:spcPct val="95000"/>
                </a:lnSpc>
              </a:pPr>
              <a:r>
                <a:rPr lang="el-GR" sz="1050" b="1" dirty="0"/>
                <a:t>80</a:t>
              </a:r>
              <a:r>
                <a:rPr lang="en-US" sz="1050" b="1" dirty="0"/>
                <a:t>%</a:t>
              </a:r>
            </a:p>
          </p:txBody>
        </p:sp>
        <p:sp>
          <p:nvSpPr>
            <p:cNvPr id="232" name="Rectangle 54">
              <a:extLst>
                <a:ext uri="{FF2B5EF4-FFF2-40B4-BE49-F238E27FC236}">
                  <a16:creationId xmlns:a16="http://schemas.microsoft.com/office/drawing/2014/main" id="{0C1737D8-A12C-EF7C-A3B5-FF388AB914E2}"/>
                </a:ext>
              </a:extLst>
            </p:cNvPr>
            <p:cNvSpPr/>
            <p:nvPr/>
          </p:nvSpPr>
          <p:spPr>
            <a:xfrm>
              <a:off x="10410685" y="2753094"/>
              <a:ext cx="460334" cy="253146"/>
            </a:xfrm>
            <a:prstGeom prst="rect">
              <a:avLst/>
            </a:prstGeom>
          </p:spPr>
          <p:txBody>
            <a:bodyPr wrap="square">
              <a:spAutoFit/>
            </a:bodyPr>
            <a:lstStyle/>
            <a:p>
              <a:pPr defTabSz="1219170">
                <a:lnSpc>
                  <a:spcPct val="95000"/>
                </a:lnSpc>
              </a:pPr>
              <a:r>
                <a:rPr lang="el-GR" sz="1050" b="1" dirty="0"/>
                <a:t>90</a:t>
              </a:r>
              <a:r>
                <a:rPr lang="en-US" sz="1050" b="1" dirty="0"/>
                <a:t>%</a:t>
              </a:r>
            </a:p>
          </p:txBody>
        </p:sp>
        <p:sp>
          <p:nvSpPr>
            <p:cNvPr id="233" name="Rectangle 54">
              <a:extLst>
                <a:ext uri="{FF2B5EF4-FFF2-40B4-BE49-F238E27FC236}">
                  <a16:creationId xmlns:a16="http://schemas.microsoft.com/office/drawing/2014/main" id="{EFA988E3-862C-8EFD-1847-5AF8D6D600BC}"/>
                </a:ext>
              </a:extLst>
            </p:cNvPr>
            <p:cNvSpPr/>
            <p:nvPr/>
          </p:nvSpPr>
          <p:spPr>
            <a:xfrm>
              <a:off x="10694337" y="2751558"/>
              <a:ext cx="566074" cy="245837"/>
            </a:xfrm>
            <a:prstGeom prst="rect">
              <a:avLst/>
            </a:prstGeom>
          </p:spPr>
          <p:txBody>
            <a:bodyPr wrap="square">
              <a:spAutoFit/>
            </a:bodyPr>
            <a:lstStyle/>
            <a:p>
              <a:pPr defTabSz="1219170">
                <a:lnSpc>
                  <a:spcPct val="95000"/>
                </a:lnSpc>
              </a:pPr>
              <a:r>
                <a:rPr lang="el-GR" sz="1050" b="1" dirty="0"/>
                <a:t>100</a:t>
              </a:r>
              <a:r>
                <a:rPr lang="en-US" sz="1050" b="1" dirty="0"/>
                <a:t>%</a:t>
              </a:r>
            </a:p>
          </p:txBody>
        </p:sp>
      </p:grpSp>
      <p:cxnSp>
        <p:nvCxnSpPr>
          <p:cNvPr id="7" name="Straight Connector 6">
            <a:extLst>
              <a:ext uri="{FF2B5EF4-FFF2-40B4-BE49-F238E27FC236}">
                <a16:creationId xmlns:a16="http://schemas.microsoft.com/office/drawing/2014/main" id="{2D2A2C7C-FA9B-C7CF-03CA-9C84E6B32EA0}"/>
              </a:ext>
            </a:extLst>
          </p:cNvPr>
          <p:cNvCxnSpPr>
            <a:cxnSpLocks/>
          </p:cNvCxnSpPr>
          <p:nvPr/>
        </p:nvCxnSpPr>
        <p:spPr>
          <a:xfrm>
            <a:off x="4723693" y="3063685"/>
            <a:ext cx="0" cy="233581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4AE6AFD-42D9-F45F-147A-48B9E4E4244B}"/>
              </a:ext>
            </a:extLst>
          </p:cNvPr>
          <p:cNvCxnSpPr>
            <a:cxnSpLocks/>
          </p:cNvCxnSpPr>
          <p:nvPr/>
        </p:nvCxnSpPr>
        <p:spPr>
          <a:xfrm>
            <a:off x="7464152" y="3063685"/>
            <a:ext cx="0" cy="233581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Rectangle 3">
            <a:extLst>
              <a:ext uri="{FF2B5EF4-FFF2-40B4-BE49-F238E27FC236}">
                <a16:creationId xmlns:a16="http://schemas.microsoft.com/office/drawing/2014/main" id="{C58CA70F-CE3B-C4CF-5367-C844D2A9D49D}"/>
              </a:ext>
            </a:extLst>
          </p:cNvPr>
          <p:cNvSpPr/>
          <p:nvPr/>
        </p:nvSpPr>
        <p:spPr>
          <a:xfrm>
            <a:off x="7490544" y="2587212"/>
            <a:ext cx="3574008"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t>Πάροχοι υπηρεσιών εφοδιαστικής</a:t>
            </a:r>
          </a:p>
        </p:txBody>
      </p:sp>
      <p:sp>
        <p:nvSpPr>
          <p:cNvPr id="28" name="Rectangle 3">
            <a:extLst>
              <a:ext uri="{FF2B5EF4-FFF2-40B4-BE49-F238E27FC236}">
                <a16:creationId xmlns:a16="http://schemas.microsoft.com/office/drawing/2014/main" id="{B83699C6-66E2-6A09-DCFA-E39A137638E6}"/>
              </a:ext>
            </a:extLst>
          </p:cNvPr>
          <p:cNvSpPr/>
          <p:nvPr/>
        </p:nvSpPr>
        <p:spPr>
          <a:xfrm>
            <a:off x="1297888" y="2564904"/>
            <a:ext cx="3373052"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dirty="0"/>
              <a:t>Εμπορικές/Μεταποιητικές εταιρίες</a:t>
            </a:r>
          </a:p>
        </p:txBody>
      </p:sp>
    </p:spTree>
    <p:extLst>
      <p:ext uri="{BB962C8B-B14F-4D97-AF65-F5344CB8AC3E}">
        <p14:creationId xmlns:p14="http://schemas.microsoft.com/office/powerpoint/2010/main" val="313936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17365-F262-EA62-AC4B-D735340F7F4A}"/>
            </a:ext>
          </a:extLst>
        </p:cNvPr>
        <p:cNvGrpSpPr/>
        <p:nvPr/>
      </p:nvGrpSpPr>
      <p:grpSpPr>
        <a:xfrm>
          <a:off x="0" y="0"/>
          <a:ext cx="0" cy="0"/>
          <a:chOff x="0" y="0"/>
          <a:chExt cx="0" cy="0"/>
        </a:xfrm>
      </p:grpSpPr>
      <p:sp>
        <p:nvSpPr>
          <p:cNvPr id="2" name="Rounded Rectangle 37">
            <a:extLst>
              <a:ext uri="{FF2B5EF4-FFF2-40B4-BE49-F238E27FC236}">
                <a16:creationId xmlns:a16="http://schemas.microsoft.com/office/drawing/2014/main" id="{A42FED69-25A4-F429-E1CF-D408A47A4615}"/>
              </a:ext>
            </a:extLst>
          </p:cNvPr>
          <p:cNvSpPr/>
          <p:nvPr/>
        </p:nvSpPr>
        <p:spPr>
          <a:xfrm rot="5400000">
            <a:off x="2042285" y="3291210"/>
            <a:ext cx="277001" cy="356616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4" name="Rounded Rectangle 37">
            <a:extLst>
              <a:ext uri="{FF2B5EF4-FFF2-40B4-BE49-F238E27FC236}">
                <a16:creationId xmlns:a16="http://schemas.microsoft.com/office/drawing/2014/main" id="{47147760-8252-12E4-18D9-BBBA51EF6B49}"/>
              </a:ext>
            </a:extLst>
          </p:cNvPr>
          <p:cNvSpPr/>
          <p:nvPr/>
        </p:nvSpPr>
        <p:spPr>
          <a:xfrm rot="5400000">
            <a:off x="3606777" y="4861310"/>
            <a:ext cx="292558" cy="410090"/>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7ED40339-A3F2-1DB4-BDF2-174CA8C8E625}"/>
              </a:ext>
            </a:extLst>
          </p:cNvPr>
          <p:cNvSpPr/>
          <p:nvPr/>
        </p:nvSpPr>
        <p:spPr>
          <a:xfrm>
            <a:off x="3575720" y="4915060"/>
            <a:ext cx="407484"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8%</a:t>
            </a:r>
          </a:p>
        </p:txBody>
      </p:sp>
      <p:sp>
        <p:nvSpPr>
          <p:cNvPr id="79" name="Rounded Rectangle 37">
            <a:extLst>
              <a:ext uri="{FF2B5EF4-FFF2-40B4-BE49-F238E27FC236}">
                <a16:creationId xmlns:a16="http://schemas.microsoft.com/office/drawing/2014/main" id="{92765468-6078-7236-7B5D-8AC0FD843267}"/>
              </a:ext>
            </a:extLst>
          </p:cNvPr>
          <p:cNvSpPr/>
          <p:nvPr/>
        </p:nvSpPr>
        <p:spPr>
          <a:xfrm rot="5400000">
            <a:off x="2044732" y="1957092"/>
            <a:ext cx="277001" cy="356616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89" name="Rounded Rectangle 37">
            <a:extLst>
              <a:ext uri="{FF2B5EF4-FFF2-40B4-BE49-F238E27FC236}">
                <a16:creationId xmlns:a16="http://schemas.microsoft.com/office/drawing/2014/main" id="{88AA9F27-8E54-B1C9-B4C2-6D6F8956623E}"/>
              </a:ext>
            </a:extLst>
          </p:cNvPr>
          <p:cNvSpPr/>
          <p:nvPr/>
        </p:nvSpPr>
        <p:spPr>
          <a:xfrm rot="5400000">
            <a:off x="3390708" y="3299124"/>
            <a:ext cx="286793" cy="86693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85" name="Rectangle 84">
            <a:extLst>
              <a:ext uri="{FF2B5EF4-FFF2-40B4-BE49-F238E27FC236}">
                <a16:creationId xmlns:a16="http://schemas.microsoft.com/office/drawing/2014/main" id="{1C69F9D0-C9AD-B74F-32CD-07D5FB2576FF}"/>
              </a:ext>
            </a:extLst>
          </p:cNvPr>
          <p:cNvSpPr/>
          <p:nvPr/>
        </p:nvSpPr>
        <p:spPr>
          <a:xfrm>
            <a:off x="3364897" y="3580942"/>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24%</a:t>
            </a:r>
          </a:p>
        </p:txBody>
      </p:sp>
      <p:sp>
        <p:nvSpPr>
          <p:cNvPr id="80" name="Rounded Rectangle 37">
            <a:extLst>
              <a:ext uri="{FF2B5EF4-FFF2-40B4-BE49-F238E27FC236}">
                <a16:creationId xmlns:a16="http://schemas.microsoft.com/office/drawing/2014/main" id="{245A818D-5C5C-24CD-DD45-7CE5358DC5CD}"/>
              </a:ext>
            </a:extLst>
          </p:cNvPr>
          <p:cNvSpPr/>
          <p:nvPr/>
        </p:nvSpPr>
        <p:spPr>
          <a:xfrm rot="5400000">
            <a:off x="2041940" y="1508038"/>
            <a:ext cx="277001" cy="356616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22" name="Rounded Rectangle 37">
            <a:extLst>
              <a:ext uri="{FF2B5EF4-FFF2-40B4-BE49-F238E27FC236}">
                <a16:creationId xmlns:a16="http://schemas.microsoft.com/office/drawing/2014/main" id="{AD8D535F-4A56-4F71-9992-9ADDFA9C9E8C}"/>
              </a:ext>
            </a:extLst>
          </p:cNvPr>
          <p:cNvSpPr/>
          <p:nvPr/>
        </p:nvSpPr>
        <p:spPr>
          <a:xfrm rot="5400000">
            <a:off x="3596511" y="3055433"/>
            <a:ext cx="277003" cy="462602"/>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74" name="Rounded Rectangle 37">
            <a:extLst>
              <a:ext uri="{FF2B5EF4-FFF2-40B4-BE49-F238E27FC236}">
                <a16:creationId xmlns:a16="http://schemas.microsoft.com/office/drawing/2014/main" id="{9F17299A-64DB-2569-1A9E-13782CCB0F1C}"/>
              </a:ext>
            </a:extLst>
          </p:cNvPr>
          <p:cNvSpPr/>
          <p:nvPr/>
        </p:nvSpPr>
        <p:spPr>
          <a:xfrm rot="5400000">
            <a:off x="1999940" y="1044305"/>
            <a:ext cx="277001" cy="356616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47" name="Rounded Rectangle 37">
            <a:extLst>
              <a:ext uri="{FF2B5EF4-FFF2-40B4-BE49-F238E27FC236}">
                <a16:creationId xmlns:a16="http://schemas.microsoft.com/office/drawing/2014/main" id="{15238215-D81A-E0FD-7644-FF724C470F36}"/>
              </a:ext>
            </a:extLst>
          </p:cNvPr>
          <p:cNvSpPr/>
          <p:nvPr/>
        </p:nvSpPr>
        <p:spPr>
          <a:xfrm rot="5400000">
            <a:off x="10006512" y="1476225"/>
            <a:ext cx="277001" cy="3578622"/>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20" name="Rounded Rectangle 37">
            <a:extLst>
              <a:ext uri="{FF2B5EF4-FFF2-40B4-BE49-F238E27FC236}">
                <a16:creationId xmlns:a16="http://schemas.microsoft.com/office/drawing/2014/main" id="{C2EDAF57-E772-5AB9-9014-8532D5DED03F}"/>
              </a:ext>
            </a:extLst>
          </p:cNvPr>
          <p:cNvSpPr/>
          <p:nvPr/>
        </p:nvSpPr>
        <p:spPr>
          <a:xfrm rot="5400000" flipH="1" flipV="1">
            <a:off x="9208172" y="2279197"/>
            <a:ext cx="286793" cy="1979476"/>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48" name="Rounded Rectangle 37">
            <a:extLst>
              <a:ext uri="{FF2B5EF4-FFF2-40B4-BE49-F238E27FC236}">
                <a16:creationId xmlns:a16="http://schemas.microsoft.com/office/drawing/2014/main" id="{F3F9A84C-B30F-D005-F90C-6367611D9A6C}"/>
              </a:ext>
            </a:extLst>
          </p:cNvPr>
          <p:cNvSpPr/>
          <p:nvPr/>
        </p:nvSpPr>
        <p:spPr>
          <a:xfrm rot="5400000">
            <a:off x="10001896" y="1002632"/>
            <a:ext cx="277001" cy="3578622"/>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69" name="Rectangle: Rounded Corners 68">
            <a:extLst>
              <a:ext uri="{FF2B5EF4-FFF2-40B4-BE49-F238E27FC236}">
                <a16:creationId xmlns:a16="http://schemas.microsoft.com/office/drawing/2014/main" id="{4F98CC0E-F25B-EFEA-8319-7A537AE92630}"/>
              </a:ext>
            </a:extLst>
          </p:cNvPr>
          <p:cNvSpPr/>
          <p:nvPr/>
        </p:nvSpPr>
        <p:spPr>
          <a:xfrm>
            <a:off x="6168008" y="1328941"/>
            <a:ext cx="1692000" cy="659899"/>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EEA2B676-3FFE-A25A-82B5-D8A254B32FBD}"/>
              </a:ext>
            </a:extLst>
          </p:cNvPr>
          <p:cNvSpPr txBox="1"/>
          <p:nvPr/>
        </p:nvSpPr>
        <p:spPr>
          <a:xfrm>
            <a:off x="0" y="135769"/>
            <a:ext cx="12192000" cy="923330"/>
          </a:xfrm>
          <a:prstGeom prst="rect">
            <a:avLst/>
          </a:prstGeom>
          <a:noFill/>
        </p:spPr>
        <p:txBody>
          <a:bodyPr wrap="square" rtlCol="0">
            <a:spAutoFit/>
          </a:bodyPr>
          <a:lstStyle/>
          <a:p>
            <a:pPr lvl="0" algn="r">
              <a:defRPr/>
            </a:pPr>
            <a:r>
              <a:rPr lang="el-GR" b="1" kern="0" dirty="0">
                <a:solidFill>
                  <a:prstClr val="black"/>
                </a:solidFill>
              </a:rPr>
              <a:t>Τα οφέλη από την υιοθέτηση δράσεων </a:t>
            </a:r>
            <a:r>
              <a:rPr lang="en-US" b="1" kern="0" dirty="0">
                <a:solidFill>
                  <a:prstClr val="black"/>
                </a:solidFill>
              </a:rPr>
              <a:t>ESG </a:t>
            </a:r>
            <a:r>
              <a:rPr lang="el-GR" b="1" kern="0" dirty="0">
                <a:solidFill>
                  <a:prstClr val="black"/>
                </a:solidFill>
              </a:rPr>
              <a:t>είναι πολλαπλά με σημαντικότερα να είναι τα εξής</a:t>
            </a:r>
            <a:r>
              <a:rPr lang="en-US" b="1" kern="0" dirty="0">
                <a:solidFill>
                  <a:prstClr val="black"/>
                </a:solidFill>
              </a:rPr>
              <a:t>: </a:t>
            </a:r>
            <a:r>
              <a:rPr lang="el-GR" b="1" kern="0" dirty="0">
                <a:solidFill>
                  <a:prstClr val="black"/>
                </a:solidFill>
              </a:rPr>
              <a:t>ευθυγράμμιση με τη νομοθεσία, αύξηση της ικανοποίησης των εργαζομένων, αύξηση της εταιρικής φήμης, μείωση λειτουργικών εξόδων. Ειδικά για τους παρόχους υπηρεσιών εφοδιαστικής τα οφέλη φαίνεται να αξιολογούνται ως ιδιαίτερα σημαντικά </a:t>
            </a:r>
          </a:p>
        </p:txBody>
      </p:sp>
      <p:sp>
        <p:nvSpPr>
          <p:cNvPr id="3" name="Slide Number Placeholder 1">
            <a:extLst>
              <a:ext uri="{FF2B5EF4-FFF2-40B4-BE49-F238E27FC236}">
                <a16:creationId xmlns:a16="http://schemas.microsoft.com/office/drawing/2014/main" id="{2C6B4798-27BB-BF26-81AA-20BE996DB7E1}"/>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6</a:t>
            </a:fld>
            <a:endParaRPr lang="en-US" dirty="0">
              <a:solidFill>
                <a:prstClr val="black">
                  <a:tint val="75000"/>
                </a:prstClr>
              </a:solidFill>
            </a:endParaRPr>
          </a:p>
        </p:txBody>
      </p:sp>
      <p:sp>
        <p:nvSpPr>
          <p:cNvPr id="200" name="Rectangle 2">
            <a:extLst>
              <a:ext uri="{FF2B5EF4-FFF2-40B4-BE49-F238E27FC236}">
                <a16:creationId xmlns:a16="http://schemas.microsoft.com/office/drawing/2014/main" id="{E36D89B1-46DC-9FAE-5ABB-955EA4FB53DE}"/>
              </a:ext>
            </a:extLst>
          </p:cNvPr>
          <p:cNvSpPr/>
          <p:nvPr/>
        </p:nvSpPr>
        <p:spPr>
          <a:xfrm>
            <a:off x="2283839" y="1331797"/>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Υλοποίηση Δράσεων </a:t>
            </a:r>
            <a:r>
              <a:rPr lang="en-US" sz="1600" b="1" dirty="0">
                <a:solidFill>
                  <a:schemeClr val="bg1">
                    <a:lumMod val="50000"/>
                  </a:schemeClr>
                </a:solidFill>
              </a:rPr>
              <a:t>ESG</a:t>
            </a:r>
            <a:endParaRPr lang="af-ZA" sz="1600" b="1" dirty="0">
              <a:solidFill>
                <a:schemeClr val="bg1">
                  <a:lumMod val="50000"/>
                </a:schemeClr>
              </a:solidFill>
            </a:endParaRPr>
          </a:p>
        </p:txBody>
      </p:sp>
      <p:sp>
        <p:nvSpPr>
          <p:cNvPr id="201" name="Rectangle 3">
            <a:extLst>
              <a:ext uri="{FF2B5EF4-FFF2-40B4-BE49-F238E27FC236}">
                <a16:creationId xmlns:a16="http://schemas.microsoft.com/office/drawing/2014/main" id="{C993FE07-B60F-B0BF-E7C5-B16D6B417581}"/>
              </a:ext>
            </a:extLst>
          </p:cNvPr>
          <p:cNvSpPr/>
          <p:nvPr/>
        </p:nvSpPr>
        <p:spPr>
          <a:xfrm>
            <a:off x="119336" y="1331797"/>
            <a:ext cx="187657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Εταιρική Βιωσιμότητα (</a:t>
            </a:r>
            <a:r>
              <a:rPr lang="en-US" sz="1600" b="1" dirty="0">
                <a:solidFill>
                  <a:schemeClr val="bg1">
                    <a:lumMod val="50000"/>
                  </a:schemeClr>
                </a:solidFill>
              </a:rPr>
              <a:t>ESG)</a:t>
            </a:r>
            <a:endParaRPr lang="el-GR" sz="1600" b="1" dirty="0">
              <a:solidFill>
                <a:schemeClr val="bg1">
                  <a:lumMod val="50000"/>
                </a:schemeClr>
              </a:solidFill>
            </a:endParaRPr>
          </a:p>
        </p:txBody>
      </p:sp>
      <p:sp>
        <p:nvSpPr>
          <p:cNvPr id="202" name="Rectangle 4">
            <a:extLst>
              <a:ext uri="{FF2B5EF4-FFF2-40B4-BE49-F238E27FC236}">
                <a16:creationId xmlns:a16="http://schemas.microsoft.com/office/drawing/2014/main" id="{F689F8A5-9EE2-2AE1-1FA1-160955A2E23E}"/>
              </a:ext>
            </a:extLst>
          </p:cNvPr>
          <p:cNvSpPr/>
          <p:nvPr/>
        </p:nvSpPr>
        <p:spPr>
          <a:xfrm>
            <a:off x="3935760" y="1324845"/>
            <a:ext cx="2107635"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Πυλώνες </a:t>
            </a:r>
            <a:r>
              <a:rPr lang="en-US" sz="1600" b="1" dirty="0">
                <a:solidFill>
                  <a:schemeClr val="bg1">
                    <a:lumMod val="50000"/>
                  </a:schemeClr>
                </a:solidFill>
              </a:rPr>
              <a:t>ESG </a:t>
            </a:r>
            <a:r>
              <a:rPr lang="el-GR" sz="1600" b="1" dirty="0">
                <a:solidFill>
                  <a:schemeClr val="bg1">
                    <a:lumMod val="50000"/>
                  </a:schemeClr>
                </a:solidFill>
              </a:rPr>
              <a:t>Στρατηγικής</a:t>
            </a:r>
          </a:p>
        </p:txBody>
      </p:sp>
      <p:sp>
        <p:nvSpPr>
          <p:cNvPr id="205" name="Rectangle 2">
            <a:extLst>
              <a:ext uri="{FF2B5EF4-FFF2-40B4-BE49-F238E27FC236}">
                <a16:creationId xmlns:a16="http://schemas.microsoft.com/office/drawing/2014/main" id="{DA933B82-F36F-CA83-A1AB-858C230BEBFC}"/>
              </a:ext>
            </a:extLst>
          </p:cNvPr>
          <p:cNvSpPr/>
          <p:nvPr/>
        </p:nvSpPr>
        <p:spPr>
          <a:xfrm>
            <a:off x="6144614" y="1332057"/>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rgbClr val="306228"/>
                </a:solidFill>
              </a:rPr>
              <a:t>Οφέλη Υιοθέτησης </a:t>
            </a:r>
            <a:r>
              <a:rPr lang="en-US" sz="1600" b="1" dirty="0">
                <a:solidFill>
                  <a:srgbClr val="306228"/>
                </a:solidFill>
              </a:rPr>
              <a:t>ESG</a:t>
            </a:r>
            <a:endParaRPr lang="af-ZA" sz="1600" b="1" dirty="0">
              <a:solidFill>
                <a:srgbClr val="306228"/>
              </a:solidFill>
            </a:endParaRPr>
          </a:p>
        </p:txBody>
      </p:sp>
      <p:sp>
        <p:nvSpPr>
          <p:cNvPr id="18" name="Rectangle 17">
            <a:extLst>
              <a:ext uri="{FF2B5EF4-FFF2-40B4-BE49-F238E27FC236}">
                <a16:creationId xmlns:a16="http://schemas.microsoft.com/office/drawing/2014/main" id="{26953EE5-BEFC-DBFC-395E-87E3B9A67C0F}"/>
              </a:ext>
            </a:extLst>
          </p:cNvPr>
          <p:cNvSpPr/>
          <p:nvPr/>
        </p:nvSpPr>
        <p:spPr>
          <a:xfrm>
            <a:off x="4028315" y="2636912"/>
            <a:ext cx="431768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Μειωμένα λειτουργικά έξοδα μέσω της αύξησης παραγωγικότητας</a:t>
            </a:r>
          </a:p>
        </p:txBody>
      </p:sp>
      <p:sp>
        <p:nvSpPr>
          <p:cNvPr id="45" name="Rounded Rectangle 37">
            <a:extLst>
              <a:ext uri="{FF2B5EF4-FFF2-40B4-BE49-F238E27FC236}">
                <a16:creationId xmlns:a16="http://schemas.microsoft.com/office/drawing/2014/main" id="{73EED8B7-8D25-041E-91A6-B83250E54A17}"/>
              </a:ext>
            </a:extLst>
          </p:cNvPr>
          <p:cNvSpPr/>
          <p:nvPr/>
        </p:nvSpPr>
        <p:spPr>
          <a:xfrm rot="5400000">
            <a:off x="10006512" y="2389304"/>
            <a:ext cx="277001" cy="3578622"/>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46" name="Rounded Rectangle 37">
            <a:extLst>
              <a:ext uri="{FF2B5EF4-FFF2-40B4-BE49-F238E27FC236}">
                <a16:creationId xmlns:a16="http://schemas.microsoft.com/office/drawing/2014/main" id="{9B40011D-CEEF-0C34-E9F3-60BAFF72568C}"/>
              </a:ext>
            </a:extLst>
          </p:cNvPr>
          <p:cNvSpPr/>
          <p:nvPr/>
        </p:nvSpPr>
        <p:spPr>
          <a:xfrm rot="5400000">
            <a:off x="10007368" y="1943280"/>
            <a:ext cx="277001" cy="3578622"/>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57" name="Rectangle 55">
            <a:extLst>
              <a:ext uri="{FF2B5EF4-FFF2-40B4-BE49-F238E27FC236}">
                <a16:creationId xmlns:a16="http://schemas.microsoft.com/office/drawing/2014/main" id="{8161427A-9F3A-8EDC-9F45-F4740160B354}"/>
              </a:ext>
            </a:extLst>
          </p:cNvPr>
          <p:cNvSpPr/>
          <p:nvPr/>
        </p:nvSpPr>
        <p:spPr>
          <a:xfrm>
            <a:off x="9125537" y="3094174"/>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33%</a:t>
            </a:r>
          </a:p>
        </p:txBody>
      </p:sp>
      <p:sp>
        <p:nvSpPr>
          <p:cNvPr id="66" name="Rectangle 2">
            <a:extLst>
              <a:ext uri="{FF2B5EF4-FFF2-40B4-BE49-F238E27FC236}">
                <a16:creationId xmlns:a16="http://schemas.microsoft.com/office/drawing/2014/main" id="{4926FA3E-AF49-B1E4-81A8-342F40459D47}"/>
              </a:ext>
            </a:extLst>
          </p:cNvPr>
          <p:cNvSpPr/>
          <p:nvPr/>
        </p:nvSpPr>
        <p:spPr>
          <a:xfrm>
            <a:off x="8240736" y="1432308"/>
            <a:ext cx="1692000"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Νομοθεσία </a:t>
            </a:r>
            <a:r>
              <a:rPr lang="en-US" sz="1600" b="1" dirty="0">
                <a:solidFill>
                  <a:schemeClr val="bg1">
                    <a:lumMod val="50000"/>
                  </a:schemeClr>
                </a:solidFill>
              </a:rPr>
              <a:t>CSRD</a:t>
            </a:r>
            <a:endParaRPr lang="af-ZA" sz="1600" b="1" dirty="0">
              <a:solidFill>
                <a:schemeClr val="bg1">
                  <a:lumMod val="50000"/>
                </a:schemeClr>
              </a:solidFill>
            </a:endParaRPr>
          </a:p>
        </p:txBody>
      </p:sp>
      <p:sp>
        <p:nvSpPr>
          <p:cNvPr id="67" name="Rectangle 2">
            <a:extLst>
              <a:ext uri="{FF2B5EF4-FFF2-40B4-BE49-F238E27FC236}">
                <a16:creationId xmlns:a16="http://schemas.microsoft.com/office/drawing/2014/main" id="{E87415DE-2A97-AD67-C2DF-9F93E7752349}"/>
              </a:ext>
            </a:extLst>
          </p:cNvPr>
          <p:cNvSpPr/>
          <p:nvPr/>
        </p:nvSpPr>
        <p:spPr>
          <a:xfrm>
            <a:off x="10233441" y="1332057"/>
            <a:ext cx="195855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Ανταγωνιστικό Πλεονέκτημα</a:t>
            </a:r>
            <a:endParaRPr lang="af-ZA" sz="1600" b="1" dirty="0">
              <a:solidFill>
                <a:schemeClr val="bg1">
                  <a:lumMod val="50000"/>
                </a:schemeClr>
              </a:solidFill>
            </a:endParaRPr>
          </a:p>
        </p:txBody>
      </p:sp>
      <p:sp>
        <p:nvSpPr>
          <p:cNvPr id="71" name="Rectangle 70">
            <a:extLst>
              <a:ext uri="{FF2B5EF4-FFF2-40B4-BE49-F238E27FC236}">
                <a16:creationId xmlns:a16="http://schemas.microsoft.com/office/drawing/2014/main" id="{9DB2C51F-EE6D-96FB-43AC-321AAFB6A1FD}"/>
              </a:ext>
            </a:extLst>
          </p:cNvPr>
          <p:cNvSpPr/>
          <p:nvPr/>
        </p:nvSpPr>
        <p:spPr>
          <a:xfrm>
            <a:off x="4017928" y="3097044"/>
            <a:ext cx="428407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Αύξηση της ευελιξίας και της αντοχής σε επιχειρηματικά ρίσκα και διαταραχές</a:t>
            </a:r>
          </a:p>
        </p:txBody>
      </p:sp>
      <p:sp>
        <p:nvSpPr>
          <p:cNvPr id="72" name="Rectangle 71">
            <a:extLst>
              <a:ext uri="{FF2B5EF4-FFF2-40B4-BE49-F238E27FC236}">
                <a16:creationId xmlns:a16="http://schemas.microsoft.com/office/drawing/2014/main" id="{57A71998-F44F-5770-ABC0-DBA519BA8683}"/>
              </a:ext>
            </a:extLst>
          </p:cNvPr>
          <p:cNvSpPr/>
          <p:nvPr/>
        </p:nvSpPr>
        <p:spPr>
          <a:xfrm>
            <a:off x="4011779" y="3501008"/>
            <a:ext cx="431570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Αύξηση του αριθμού των πιστών πελατών και της εταιρικής φήμης</a:t>
            </a:r>
          </a:p>
        </p:txBody>
      </p:sp>
      <p:sp>
        <p:nvSpPr>
          <p:cNvPr id="73" name="Rectangle 72">
            <a:extLst>
              <a:ext uri="{FF2B5EF4-FFF2-40B4-BE49-F238E27FC236}">
                <a16:creationId xmlns:a16="http://schemas.microsoft.com/office/drawing/2014/main" id="{6F92FC4E-6A3E-3CB2-3DFE-FC8E95D6EE34}"/>
              </a:ext>
            </a:extLst>
          </p:cNvPr>
          <p:cNvSpPr/>
          <p:nvPr/>
        </p:nvSpPr>
        <p:spPr>
          <a:xfrm>
            <a:off x="4017928" y="4033148"/>
            <a:ext cx="423831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Αύξηση ενδιαφέροντος από επενδυτές και ευκολότερη πρόσβαση σε δανεισμό</a:t>
            </a:r>
          </a:p>
        </p:txBody>
      </p:sp>
      <p:sp>
        <p:nvSpPr>
          <p:cNvPr id="78" name="Rounded Rectangle 37">
            <a:extLst>
              <a:ext uri="{FF2B5EF4-FFF2-40B4-BE49-F238E27FC236}">
                <a16:creationId xmlns:a16="http://schemas.microsoft.com/office/drawing/2014/main" id="{29F6E680-04A7-EA4D-51EA-6F7C4744DFF4}"/>
              </a:ext>
            </a:extLst>
          </p:cNvPr>
          <p:cNvSpPr/>
          <p:nvPr/>
        </p:nvSpPr>
        <p:spPr>
          <a:xfrm rot="5400000">
            <a:off x="2039493" y="2403989"/>
            <a:ext cx="277001" cy="356616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86" name="Rectangle 55">
            <a:extLst>
              <a:ext uri="{FF2B5EF4-FFF2-40B4-BE49-F238E27FC236}">
                <a16:creationId xmlns:a16="http://schemas.microsoft.com/office/drawing/2014/main" id="{2C2EA898-B9C8-1E0B-20B0-9EB40D27E1B1}"/>
              </a:ext>
            </a:extLst>
          </p:cNvPr>
          <p:cNvSpPr/>
          <p:nvPr/>
        </p:nvSpPr>
        <p:spPr>
          <a:xfrm>
            <a:off x="3567095" y="3132269"/>
            <a:ext cx="512681"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9</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18" name="Rounded Rectangle 37">
            <a:extLst>
              <a:ext uri="{FF2B5EF4-FFF2-40B4-BE49-F238E27FC236}">
                <a16:creationId xmlns:a16="http://schemas.microsoft.com/office/drawing/2014/main" id="{A39940E6-EB34-0F6F-AB04-289997EC3452}"/>
              </a:ext>
            </a:extLst>
          </p:cNvPr>
          <p:cNvSpPr/>
          <p:nvPr/>
        </p:nvSpPr>
        <p:spPr>
          <a:xfrm rot="16200000" flipH="1">
            <a:off x="9357254" y="1654816"/>
            <a:ext cx="277003" cy="2273500"/>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19" name="Rectangle 55">
            <a:extLst>
              <a:ext uri="{FF2B5EF4-FFF2-40B4-BE49-F238E27FC236}">
                <a16:creationId xmlns:a16="http://schemas.microsoft.com/office/drawing/2014/main" id="{111C4146-0384-B73D-4955-01DAA3167F96}"/>
              </a:ext>
            </a:extLst>
          </p:cNvPr>
          <p:cNvSpPr/>
          <p:nvPr/>
        </p:nvSpPr>
        <p:spPr>
          <a:xfrm>
            <a:off x="9341561" y="2644554"/>
            <a:ext cx="498855"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38%</a:t>
            </a:r>
          </a:p>
        </p:txBody>
      </p:sp>
      <p:sp>
        <p:nvSpPr>
          <p:cNvPr id="124" name="Rounded Rectangle 37">
            <a:extLst>
              <a:ext uri="{FF2B5EF4-FFF2-40B4-BE49-F238E27FC236}">
                <a16:creationId xmlns:a16="http://schemas.microsoft.com/office/drawing/2014/main" id="{E6EBED1A-8838-16F8-917A-467D51A2AA0A}"/>
              </a:ext>
            </a:extLst>
          </p:cNvPr>
          <p:cNvSpPr/>
          <p:nvPr/>
        </p:nvSpPr>
        <p:spPr>
          <a:xfrm rot="5400000">
            <a:off x="8748784" y="3650604"/>
            <a:ext cx="272625" cy="1046534"/>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25" name="Rectangle 55">
            <a:extLst>
              <a:ext uri="{FF2B5EF4-FFF2-40B4-BE49-F238E27FC236}">
                <a16:creationId xmlns:a16="http://schemas.microsoft.com/office/drawing/2014/main" id="{813FCEE2-8C1B-DF19-18A5-5C75E23B3104}"/>
              </a:ext>
            </a:extLst>
          </p:cNvPr>
          <p:cNvSpPr/>
          <p:nvPr/>
        </p:nvSpPr>
        <p:spPr>
          <a:xfrm>
            <a:off x="8693489" y="4016270"/>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18%</a:t>
            </a:r>
          </a:p>
        </p:txBody>
      </p:sp>
      <p:sp>
        <p:nvSpPr>
          <p:cNvPr id="203" name="Rounded Rectangle 37">
            <a:extLst>
              <a:ext uri="{FF2B5EF4-FFF2-40B4-BE49-F238E27FC236}">
                <a16:creationId xmlns:a16="http://schemas.microsoft.com/office/drawing/2014/main" id="{78F701D5-6D26-3002-F2DC-AB3BD874FFF8}"/>
              </a:ext>
            </a:extLst>
          </p:cNvPr>
          <p:cNvSpPr/>
          <p:nvPr/>
        </p:nvSpPr>
        <p:spPr>
          <a:xfrm rot="5400000">
            <a:off x="3729368" y="4105997"/>
            <a:ext cx="286793" cy="162043"/>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04" name="Rectangle 203">
            <a:extLst>
              <a:ext uri="{FF2B5EF4-FFF2-40B4-BE49-F238E27FC236}">
                <a16:creationId xmlns:a16="http://schemas.microsoft.com/office/drawing/2014/main" id="{1FE99C02-0870-35D3-936E-3C247482AA93}"/>
              </a:ext>
            </a:extLst>
          </p:cNvPr>
          <p:cNvSpPr/>
          <p:nvPr/>
        </p:nvSpPr>
        <p:spPr>
          <a:xfrm>
            <a:off x="3693068" y="4065906"/>
            <a:ext cx="375424"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206" name="Rounded Rectangle 37">
            <a:extLst>
              <a:ext uri="{FF2B5EF4-FFF2-40B4-BE49-F238E27FC236}">
                <a16:creationId xmlns:a16="http://schemas.microsoft.com/office/drawing/2014/main" id="{8B402872-98DA-5538-2D5B-7C6ED59C5D48}"/>
              </a:ext>
            </a:extLst>
          </p:cNvPr>
          <p:cNvSpPr/>
          <p:nvPr/>
        </p:nvSpPr>
        <p:spPr>
          <a:xfrm rot="16200000" flipH="1">
            <a:off x="9976289" y="1960687"/>
            <a:ext cx="281142" cy="3535731"/>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07" name="Rectangle 55">
            <a:extLst>
              <a:ext uri="{FF2B5EF4-FFF2-40B4-BE49-F238E27FC236}">
                <a16:creationId xmlns:a16="http://schemas.microsoft.com/office/drawing/2014/main" id="{35656ECC-1C66-D8EE-1844-9B543A9DFE0F}"/>
              </a:ext>
            </a:extLst>
          </p:cNvPr>
          <p:cNvSpPr/>
          <p:nvPr/>
        </p:nvSpPr>
        <p:spPr>
          <a:xfrm>
            <a:off x="9768408" y="3573016"/>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59%</a:t>
            </a:r>
          </a:p>
        </p:txBody>
      </p:sp>
      <p:grpSp>
        <p:nvGrpSpPr>
          <p:cNvPr id="222" name="Group 221">
            <a:extLst>
              <a:ext uri="{FF2B5EF4-FFF2-40B4-BE49-F238E27FC236}">
                <a16:creationId xmlns:a16="http://schemas.microsoft.com/office/drawing/2014/main" id="{9E3A8674-16AD-56F3-096E-CA8F9217B7C8}"/>
              </a:ext>
            </a:extLst>
          </p:cNvPr>
          <p:cNvGrpSpPr/>
          <p:nvPr/>
        </p:nvGrpSpPr>
        <p:grpSpPr>
          <a:xfrm flipH="1">
            <a:off x="82834" y="5691508"/>
            <a:ext cx="4091552" cy="259474"/>
            <a:chOff x="7330757" y="2754664"/>
            <a:chExt cx="2751323" cy="259474"/>
          </a:xfrm>
        </p:grpSpPr>
        <p:sp>
          <p:nvSpPr>
            <p:cNvPr id="223" name="Rectangle 54">
              <a:extLst>
                <a:ext uri="{FF2B5EF4-FFF2-40B4-BE49-F238E27FC236}">
                  <a16:creationId xmlns:a16="http://schemas.microsoft.com/office/drawing/2014/main" id="{BD418B47-81C6-CFBA-3862-847A26ABE3EE}"/>
                </a:ext>
              </a:extLst>
            </p:cNvPr>
            <p:cNvSpPr/>
            <p:nvPr/>
          </p:nvSpPr>
          <p:spPr>
            <a:xfrm>
              <a:off x="9621746" y="2754664"/>
              <a:ext cx="460334" cy="253146"/>
            </a:xfrm>
            <a:prstGeom prst="rect">
              <a:avLst/>
            </a:prstGeom>
          </p:spPr>
          <p:txBody>
            <a:bodyPr wrap="square">
              <a:spAutoFit/>
            </a:bodyPr>
            <a:lstStyle/>
            <a:p>
              <a:pPr algn="ctr" defTabSz="1219170">
                <a:lnSpc>
                  <a:spcPct val="95000"/>
                </a:lnSpc>
              </a:pPr>
              <a:r>
                <a:rPr lang="el-GR" sz="1050" b="1" dirty="0"/>
                <a:t>60</a:t>
              </a:r>
              <a:r>
                <a:rPr lang="en-US" sz="1050" b="1" dirty="0"/>
                <a:t>%</a:t>
              </a:r>
            </a:p>
          </p:txBody>
        </p:sp>
        <p:sp>
          <p:nvSpPr>
            <p:cNvPr id="224" name="Rectangle 54">
              <a:extLst>
                <a:ext uri="{FF2B5EF4-FFF2-40B4-BE49-F238E27FC236}">
                  <a16:creationId xmlns:a16="http://schemas.microsoft.com/office/drawing/2014/main" id="{34B70988-9B8A-F8B5-14A8-BE1F01293888}"/>
                </a:ext>
              </a:extLst>
            </p:cNvPr>
            <p:cNvSpPr/>
            <p:nvPr/>
          </p:nvSpPr>
          <p:spPr>
            <a:xfrm>
              <a:off x="9189639" y="2760773"/>
              <a:ext cx="480527" cy="253146"/>
            </a:xfrm>
            <a:prstGeom prst="rect">
              <a:avLst/>
            </a:prstGeom>
          </p:spPr>
          <p:txBody>
            <a:bodyPr wrap="square">
              <a:spAutoFit/>
            </a:bodyPr>
            <a:lstStyle/>
            <a:p>
              <a:pPr algn="ctr" defTabSz="1219170">
                <a:lnSpc>
                  <a:spcPct val="95000"/>
                </a:lnSpc>
              </a:pPr>
              <a:r>
                <a:rPr lang="el-GR" sz="1050" b="1" dirty="0"/>
                <a:t>50</a:t>
              </a:r>
              <a:r>
                <a:rPr lang="en-US" sz="1050" b="1" dirty="0"/>
                <a:t>%</a:t>
              </a:r>
            </a:p>
          </p:txBody>
        </p:sp>
        <p:sp>
          <p:nvSpPr>
            <p:cNvPr id="225" name="Rectangle 54">
              <a:extLst>
                <a:ext uri="{FF2B5EF4-FFF2-40B4-BE49-F238E27FC236}">
                  <a16:creationId xmlns:a16="http://schemas.microsoft.com/office/drawing/2014/main" id="{14198739-ADE0-6773-025E-8C3635E983F9}"/>
                </a:ext>
              </a:extLst>
            </p:cNvPr>
            <p:cNvSpPr/>
            <p:nvPr/>
          </p:nvSpPr>
          <p:spPr>
            <a:xfrm>
              <a:off x="8815516" y="2757436"/>
              <a:ext cx="467282" cy="253146"/>
            </a:xfrm>
            <a:prstGeom prst="rect">
              <a:avLst/>
            </a:prstGeom>
          </p:spPr>
          <p:txBody>
            <a:bodyPr wrap="square">
              <a:spAutoFit/>
            </a:bodyPr>
            <a:lstStyle/>
            <a:p>
              <a:pPr algn="ctr" defTabSz="1219170">
                <a:lnSpc>
                  <a:spcPct val="95000"/>
                </a:lnSpc>
              </a:pPr>
              <a:r>
                <a:rPr lang="el-GR" sz="1050" b="1" dirty="0"/>
                <a:t>40</a:t>
              </a:r>
              <a:r>
                <a:rPr lang="en-US" sz="1050" b="1" dirty="0"/>
                <a:t>%</a:t>
              </a:r>
            </a:p>
          </p:txBody>
        </p:sp>
        <p:sp>
          <p:nvSpPr>
            <p:cNvPr id="226" name="Rectangle 54">
              <a:extLst>
                <a:ext uri="{FF2B5EF4-FFF2-40B4-BE49-F238E27FC236}">
                  <a16:creationId xmlns:a16="http://schemas.microsoft.com/office/drawing/2014/main" id="{990E3F65-5A48-C8DE-0BAB-9A68ACFE72C3}"/>
                </a:ext>
              </a:extLst>
            </p:cNvPr>
            <p:cNvSpPr/>
            <p:nvPr/>
          </p:nvSpPr>
          <p:spPr>
            <a:xfrm>
              <a:off x="8433748" y="2757436"/>
              <a:ext cx="461681" cy="253146"/>
            </a:xfrm>
            <a:prstGeom prst="rect">
              <a:avLst/>
            </a:prstGeom>
          </p:spPr>
          <p:txBody>
            <a:bodyPr wrap="square">
              <a:spAutoFit/>
            </a:bodyPr>
            <a:lstStyle/>
            <a:p>
              <a:pPr algn="ctr" defTabSz="1219170">
                <a:lnSpc>
                  <a:spcPct val="95000"/>
                </a:lnSpc>
              </a:pPr>
              <a:r>
                <a:rPr lang="el-GR" sz="1050" b="1" dirty="0"/>
                <a:t>30</a:t>
              </a:r>
              <a:r>
                <a:rPr lang="en-US" sz="1050" b="1" dirty="0"/>
                <a:t>%</a:t>
              </a:r>
            </a:p>
          </p:txBody>
        </p:sp>
        <p:sp>
          <p:nvSpPr>
            <p:cNvPr id="227" name="Rectangle 54">
              <a:extLst>
                <a:ext uri="{FF2B5EF4-FFF2-40B4-BE49-F238E27FC236}">
                  <a16:creationId xmlns:a16="http://schemas.microsoft.com/office/drawing/2014/main" id="{38881DDD-FB3D-6C7D-349F-4CAE3BF63409}"/>
                </a:ext>
              </a:extLst>
            </p:cNvPr>
            <p:cNvSpPr/>
            <p:nvPr/>
          </p:nvSpPr>
          <p:spPr>
            <a:xfrm>
              <a:off x="7636482" y="2760497"/>
              <a:ext cx="461681" cy="253146"/>
            </a:xfrm>
            <a:prstGeom prst="rect">
              <a:avLst/>
            </a:prstGeom>
          </p:spPr>
          <p:txBody>
            <a:bodyPr wrap="square">
              <a:spAutoFit/>
            </a:bodyPr>
            <a:lstStyle/>
            <a:p>
              <a:pPr algn="ctr" defTabSz="1219170">
                <a:lnSpc>
                  <a:spcPct val="95000"/>
                </a:lnSpc>
              </a:pPr>
              <a:r>
                <a:rPr lang="el-GR" sz="1050" b="1" dirty="0"/>
                <a:t>10</a:t>
              </a:r>
              <a:r>
                <a:rPr lang="en-US" sz="1050" b="1" dirty="0"/>
                <a:t>%</a:t>
              </a:r>
            </a:p>
          </p:txBody>
        </p:sp>
        <p:sp>
          <p:nvSpPr>
            <p:cNvPr id="228" name="Rectangle 54">
              <a:extLst>
                <a:ext uri="{FF2B5EF4-FFF2-40B4-BE49-F238E27FC236}">
                  <a16:creationId xmlns:a16="http://schemas.microsoft.com/office/drawing/2014/main" id="{91B32C35-A739-4F9F-1E84-E9DF0CA3A27A}"/>
                </a:ext>
              </a:extLst>
            </p:cNvPr>
            <p:cNvSpPr/>
            <p:nvPr/>
          </p:nvSpPr>
          <p:spPr>
            <a:xfrm>
              <a:off x="8052789" y="2757436"/>
              <a:ext cx="455272" cy="253146"/>
            </a:xfrm>
            <a:prstGeom prst="rect">
              <a:avLst/>
            </a:prstGeom>
          </p:spPr>
          <p:txBody>
            <a:bodyPr wrap="square">
              <a:spAutoFit/>
            </a:bodyPr>
            <a:lstStyle/>
            <a:p>
              <a:pPr algn="ctr" defTabSz="1219170">
                <a:lnSpc>
                  <a:spcPct val="95000"/>
                </a:lnSpc>
              </a:pPr>
              <a:r>
                <a:rPr lang="el-GR" sz="1050" b="1" dirty="0"/>
                <a:t>20</a:t>
              </a:r>
              <a:r>
                <a:rPr lang="en-US" sz="1050" b="1" dirty="0"/>
                <a:t>%</a:t>
              </a:r>
            </a:p>
          </p:txBody>
        </p:sp>
        <p:sp>
          <p:nvSpPr>
            <p:cNvPr id="229" name="Rectangle 54">
              <a:extLst>
                <a:ext uri="{FF2B5EF4-FFF2-40B4-BE49-F238E27FC236}">
                  <a16:creationId xmlns:a16="http://schemas.microsoft.com/office/drawing/2014/main" id="{721199B5-7C82-8B58-EA11-8EC89EE6AB8C}"/>
                </a:ext>
              </a:extLst>
            </p:cNvPr>
            <p:cNvSpPr/>
            <p:nvPr/>
          </p:nvSpPr>
          <p:spPr>
            <a:xfrm>
              <a:off x="7330757" y="2760992"/>
              <a:ext cx="396260" cy="253146"/>
            </a:xfrm>
            <a:prstGeom prst="rect">
              <a:avLst/>
            </a:prstGeom>
          </p:spPr>
          <p:txBody>
            <a:bodyPr wrap="square">
              <a:spAutoFit/>
            </a:bodyPr>
            <a:lstStyle/>
            <a:p>
              <a:pPr algn="ctr" defTabSz="1219170">
                <a:lnSpc>
                  <a:spcPct val="95000"/>
                </a:lnSpc>
              </a:pPr>
              <a:r>
                <a:rPr lang="el-GR" sz="1050" b="1" dirty="0"/>
                <a:t>0</a:t>
              </a:r>
              <a:r>
                <a:rPr lang="en-US" sz="1050" b="1" dirty="0"/>
                <a:t>%</a:t>
              </a:r>
            </a:p>
          </p:txBody>
        </p:sp>
      </p:grpSp>
      <p:cxnSp>
        <p:nvCxnSpPr>
          <p:cNvPr id="7" name="Straight Connector 6">
            <a:extLst>
              <a:ext uri="{FF2B5EF4-FFF2-40B4-BE49-F238E27FC236}">
                <a16:creationId xmlns:a16="http://schemas.microsoft.com/office/drawing/2014/main" id="{874C8A4F-E98B-D00F-CAE7-80698270DE56}"/>
              </a:ext>
            </a:extLst>
          </p:cNvPr>
          <p:cNvCxnSpPr>
            <a:cxnSpLocks/>
          </p:cNvCxnSpPr>
          <p:nvPr/>
        </p:nvCxnSpPr>
        <p:spPr>
          <a:xfrm>
            <a:off x="4006540" y="2703645"/>
            <a:ext cx="0" cy="303950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Rectangle 3">
            <a:extLst>
              <a:ext uri="{FF2B5EF4-FFF2-40B4-BE49-F238E27FC236}">
                <a16:creationId xmlns:a16="http://schemas.microsoft.com/office/drawing/2014/main" id="{EB8DC4C3-8169-8D78-8A5D-AF9090EEFFBB}"/>
              </a:ext>
            </a:extLst>
          </p:cNvPr>
          <p:cNvSpPr/>
          <p:nvPr/>
        </p:nvSpPr>
        <p:spPr>
          <a:xfrm>
            <a:off x="8354640" y="2227172"/>
            <a:ext cx="3574008"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t>Πάροχοι υπηρεσιών εφοδιαστικής</a:t>
            </a:r>
          </a:p>
        </p:txBody>
      </p:sp>
      <p:sp>
        <p:nvSpPr>
          <p:cNvPr id="28" name="Rectangle 3">
            <a:extLst>
              <a:ext uri="{FF2B5EF4-FFF2-40B4-BE49-F238E27FC236}">
                <a16:creationId xmlns:a16="http://schemas.microsoft.com/office/drawing/2014/main" id="{A59D61B8-50E6-91A8-F8D8-33F605FB829B}"/>
              </a:ext>
            </a:extLst>
          </p:cNvPr>
          <p:cNvSpPr/>
          <p:nvPr/>
        </p:nvSpPr>
        <p:spPr>
          <a:xfrm>
            <a:off x="479376" y="2204864"/>
            <a:ext cx="3373052"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dirty="0"/>
              <a:t>Εμπορικές/Μεταποιητικές εταιρίες</a:t>
            </a:r>
          </a:p>
        </p:txBody>
      </p:sp>
      <p:sp>
        <p:nvSpPr>
          <p:cNvPr id="6" name="Rounded Rectangle 37">
            <a:extLst>
              <a:ext uri="{FF2B5EF4-FFF2-40B4-BE49-F238E27FC236}">
                <a16:creationId xmlns:a16="http://schemas.microsoft.com/office/drawing/2014/main" id="{96DF46CF-960D-944A-0B7D-FE849CA92B27}"/>
              </a:ext>
            </a:extLst>
          </p:cNvPr>
          <p:cNvSpPr/>
          <p:nvPr/>
        </p:nvSpPr>
        <p:spPr>
          <a:xfrm rot="5400000">
            <a:off x="2039493" y="2842156"/>
            <a:ext cx="277001" cy="356616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9" name="Rounded Rectangle 37">
            <a:extLst>
              <a:ext uri="{FF2B5EF4-FFF2-40B4-BE49-F238E27FC236}">
                <a16:creationId xmlns:a16="http://schemas.microsoft.com/office/drawing/2014/main" id="{5BC71B62-9614-DD62-A19F-EF127F5960DA}"/>
              </a:ext>
            </a:extLst>
          </p:cNvPr>
          <p:cNvSpPr/>
          <p:nvPr/>
        </p:nvSpPr>
        <p:spPr>
          <a:xfrm rot="5400000">
            <a:off x="2767196" y="3562682"/>
            <a:ext cx="277003" cy="2116339"/>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0" name="Rounded Rectangle 37">
            <a:extLst>
              <a:ext uri="{FF2B5EF4-FFF2-40B4-BE49-F238E27FC236}">
                <a16:creationId xmlns:a16="http://schemas.microsoft.com/office/drawing/2014/main" id="{6D4365CA-10BD-5D2A-DE94-379042FEC186}"/>
              </a:ext>
            </a:extLst>
          </p:cNvPr>
          <p:cNvSpPr/>
          <p:nvPr/>
        </p:nvSpPr>
        <p:spPr>
          <a:xfrm rot="5400000">
            <a:off x="10004065" y="2810343"/>
            <a:ext cx="277001" cy="3578622"/>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2" name="Rounded Rectangle 37">
            <a:extLst>
              <a:ext uri="{FF2B5EF4-FFF2-40B4-BE49-F238E27FC236}">
                <a16:creationId xmlns:a16="http://schemas.microsoft.com/office/drawing/2014/main" id="{EBF84E62-D7E4-1E19-079B-CF168C59EA61}"/>
              </a:ext>
            </a:extLst>
          </p:cNvPr>
          <p:cNvSpPr/>
          <p:nvPr/>
        </p:nvSpPr>
        <p:spPr>
          <a:xfrm rot="5400000">
            <a:off x="10004065" y="3723422"/>
            <a:ext cx="277001" cy="3578622"/>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3" name="Rounded Rectangle 37">
            <a:extLst>
              <a:ext uri="{FF2B5EF4-FFF2-40B4-BE49-F238E27FC236}">
                <a16:creationId xmlns:a16="http://schemas.microsoft.com/office/drawing/2014/main" id="{188CB52B-B55B-96DB-0537-1062522F970D}"/>
              </a:ext>
            </a:extLst>
          </p:cNvPr>
          <p:cNvSpPr/>
          <p:nvPr/>
        </p:nvSpPr>
        <p:spPr>
          <a:xfrm rot="5400000">
            <a:off x="10004921" y="3277398"/>
            <a:ext cx="277001" cy="3578622"/>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F37900C9-6FD1-CCE4-7BF4-268A6BDE2379}"/>
              </a:ext>
            </a:extLst>
          </p:cNvPr>
          <p:cNvSpPr/>
          <p:nvPr/>
        </p:nvSpPr>
        <p:spPr>
          <a:xfrm>
            <a:off x="4032626" y="4479529"/>
            <a:ext cx="4255229"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Καλύτερη ευθυγράμμιση με την νομοθεσία και τις εθνικές και ευρωπαϊκές οδηγίες περί ESG</a:t>
            </a:r>
          </a:p>
        </p:txBody>
      </p:sp>
      <p:sp>
        <p:nvSpPr>
          <p:cNvPr id="16" name="Rectangle 15">
            <a:extLst>
              <a:ext uri="{FF2B5EF4-FFF2-40B4-BE49-F238E27FC236}">
                <a16:creationId xmlns:a16="http://schemas.microsoft.com/office/drawing/2014/main" id="{7525CF76-9717-2A42-5551-6E5146079D3F}"/>
              </a:ext>
            </a:extLst>
          </p:cNvPr>
          <p:cNvSpPr/>
          <p:nvPr/>
        </p:nvSpPr>
        <p:spPr>
          <a:xfrm>
            <a:off x="4009332" y="4983947"/>
            <a:ext cx="4292691"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Αύξηση της ικανοποιήσεις των εργαζομένων</a:t>
            </a:r>
          </a:p>
        </p:txBody>
      </p:sp>
      <p:sp>
        <p:nvSpPr>
          <p:cNvPr id="17" name="Rectangle 16">
            <a:extLst>
              <a:ext uri="{FF2B5EF4-FFF2-40B4-BE49-F238E27FC236}">
                <a16:creationId xmlns:a16="http://schemas.microsoft.com/office/drawing/2014/main" id="{8F1059DC-1A5E-FBCA-3864-FD1EFD8F4A1C}"/>
              </a:ext>
            </a:extLst>
          </p:cNvPr>
          <p:cNvSpPr/>
          <p:nvPr/>
        </p:nvSpPr>
        <p:spPr>
          <a:xfrm>
            <a:off x="4000608" y="5339182"/>
            <a:ext cx="4287247"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 	Δεν έχουμε δει κανένα όφελος προς το  παρόν</a:t>
            </a:r>
          </a:p>
        </p:txBody>
      </p:sp>
      <p:sp>
        <p:nvSpPr>
          <p:cNvPr id="19" name="Rounded Rectangle 37">
            <a:extLst>
              <a:ext uri="{FF2B5EF4-FFF2-40B4-BE49-F238E27FC236}">
                <a16:creationId xmlns:a16="http://schemas.microsoft.com/office/drawing/2014/main" id="{BA9D4302-3A68-BE56-AF2A-32446D57288F}"/>
              </a:ext>
            </a:extLst>
          </p:cNvPr>
          <p:cNvSpPr/>
          <p:nvPr/>
        </p:nvSpPr>
        <p:spPr>
          <a:xfrm rot="5400000">
            <a:off x="2037046" y="3738107"/>
            <a:ext cx="277001" cy="356616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20" name="Rectangle 55">
            <a:extLst>
              <a:ext uri="{FF2B5EF4-FFF2-40B4-BE49-F238E27FC236}">
                <a16:creationId xmlns:a16="http://schemas.microsoft.com/office/drawing/2014/main" id="{FB0AB178-28DF-FECE-AD57-A2554BBFF3B8}"/>
              </a:ext>
            </a:extLst>
          </p:cNvPr>
          <p:cNvSpPr/>
          <p:nvPr/>
        </p:nvSpPr>
        <p:spPr>
          <a:xfrm>
            <a:off x="2639616" y="4466387"/>
            <a:ext cx="512681"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36</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1" name="Rounded Rectangle 37">
            <a:extLst>
              <a:ext uri="{FF2B5EF4-FFF2-40B4-BE49-F238E27FC236}">
                <a16:creationId xmlns:a16="http://schemas.microsoft.com/office/drawing/2014/main" id="{EB520EA2-3CFA-B7B7-FCF7-EA48F4150A45}"/>
              </a:ext>
            </a:extLst>
          </p:cNvPr>
          <p:cNvSpPr/>
          <p:nvPr/>
        </p:nvSpPr>
        <p:spPr>
          <a:xfrm rot="5400000">
            <a:off x="8337348" y="5393710"/>
            <a:ext cx="272625" cy="228557"/>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2" name="Rectangle 55">
            <a:extLst>
              <a:ext uri="{FF2B5EF4-FFF2-40B4-BE49-F238E27FC236}">
                <a16:creationId xmlns:a16="http://schemas.microsoft.com/office/drawing/2014/main" id="{961BDCAE-C1F4-2552-114A-930A1BFFE563}"/>
              </a:ext>
            </a:extLst>
          </p:cNvPr>
          <p:cNvSpPr/>
          <p:nvPr/>
        </p:nvSpPr>
        <p:spPr>
          <a:xfrm>
            <a:off x="8280804" y="5350388"/>
            <a:ext cx="407484"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23" name="Rounded Rectangle 37">
            <a:extLst>
              <a:ext uri="{FF2B5EF4-FFF2-40B4-BE49-F238E27FC236}">
                <a16:creationId xmlns:a16="http://schemas.microsoft.com/office/drawing/2014/main" id="{D09F9BDD-552B-ADD2-26DB-30BE4114376A}"/>
              </a:ext>
            </a:extLst>
          </p:cNvPr>
          <p:cNvSpPr/>
          <p:nvPr/>
        </p:nvSpPr>
        <p:spPr>
          <a:xfrm rot="5400000">
            <a:off x="3348853" y="5062047"/>
            <a:ext cx="286793" cy="918180"/>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1AB79E2C-7CBC-8A10-F1AB-E0E406111D90}"/>
              </a:ext>
            </a:extLst>
          </p:cNvPr>
          <p:cNvSpPr/>
          <p:nvPr/>
        </p:nvSpPr>
        <p:spPr>
          <a:xfrm>
            <a:off x="3292889" y="5369487"/>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16%</a:t>
            </a:r>
          </a:p>
        </p:txBody>
      </p:sp>
      <p:sp>
        <p:nvSpPr>
          <p:cNvPr id="25" name="Rounded Rectangle 37">
            <a:extLst>
              <a:ext uri="{FF2B5EF4-FFF2-40B4-BE49-F238E27FC236}">
                <a16:creationId xmlns:a16="http://schemas.microsoft.com/office/drawing/2014/main" id="{B30E4F7B-5F78-926F-768A-4C014A3A91A3}"/>
              </a:ext>
            </a:extLst>
          </p:cNvPr>
          <p:cNvSpPr/>
          <p:nvPr/>
        </p:nvSpPr>
        <p:spPr>
          <a:xfrm rot="16200000" flipH="1">
            <a:off x="9604575" y="3682273"/>
            <a:ext cx="286793" cy="2777177"/>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6" name="Rectangle 55">
            <a:extLst>
              <a:ext uri="{FF2B5EF4-FFF2-40B4-BE49-F238E27FC236}">
                <a16:creationId xmlns:a16="http://schemas.microsoft.com/office/drawing/2014/main" id="{0E28A93C-1328-4336-D373-7E4F24BE713A}"/>
              </a:ext>
            </a:extLst>
          </p:cNvPr>
          <p:cNvSpPr/>
          <p:nvPr/>
        </p:nvSpPr>
        <p:spPr>
          <a:xfrm>
            <a:off x="9480376" y="4907134"/>
            <a:ext cx="498855"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49%</a:t>
            </a:r>
          </a:p>
        </p:txBody>
      </p:sp>
      <p:cxnSp>
        <p:nvCxnSpPr>
          <p:cNvPr id="32" name="Straight Connector 31">
            <a:extLst>
              <a:ext uri="{FF2B5EF4-FFF2-40B4-BE49-F238E27FC236}">
                <a16:creationId xmlns:a16="http://schemas.microsoft.com/office/drawing/2014/main" id="{6C19A3C6-253A-CA62-0C32-50B0ADD992B4}"/>
              </a:ext>
            </a:extLst>
          </p:cNvPr>
          <p:cNvCxnSpPr>
            <a:cxnSpLocks/>
          </p:cNvCxnSpPr>
          <p:nvPr/>
        </p:nvCxnSpPr>
        <p:spPr>
          <a:xfrm>
            <a:off x="8284371" y="2703645"/>
            <a:ext cx="0" cy="303950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630B6CAC-A2B5-D043-31EA-19D9781A0697}"/>
              </a:ext>
            </a:extLst>
          </p:cNvPr>
          <p:cNvGrpSpPr/>
          <p:nvPr/>
        </p:nvGrpSpPr>
        <p:grpSpPr>
          <a:xfrm>
            <a:off x="8133290" y="5691150"/>
            <a:ext cx="4091552" cy="259474"/>
            <a:chOff x="7330757" y="2754664"/>
            <a:chExt cx="2751323" cy="259474"/>
          </a:xfrm>
        </p:grpSpPr>
        <p:sp>
          <p:nvSpPr>
            <p:cNvPr id="42" name="Rectangle 54">
              <a:extLst>
                <a:ext uri="{FF2B5EF4-FFF2-40B4-BE49-F238E27FC236}">
                  <a16:creationId xmlns:a16="http://schemas.microsoft.com/office/drawing/2014/main" id="{5F9E460D-7FE8-643E-BB6F-481A89A5FF07}"/>
                </a:ext>
              </a:extLst>
            </p:cNvPr>
            <p:cNvSpPr/>
            <p:nvPr/>
          </p:nvSpPr>
          <p:spPr>
            <a:xfrm>
              <a:off x="9621746" y="2754664"/>
              <a:ext cx="460334" cy="253146"/>
            </a:xfrm>
            <a:prstGeom prst="rect">
              <a:avLst/>
            </a:prstGeom>
          </p:spPr>
          <p:txBody>
            <a:bodyPr wrap="square">
              <a:spAutoFit/>
            </a:bodyPr>
            <a:lstStyle/>
            <a:p>
              <a:pPr algn="ctr" defTabSz="1219170">
                <a:lnSpc>
                  <a:spcPct val="95000"/>
                </a:lnSpc>
              </a:pPr>
              <a:r>
                <a:rPr lang="el-GR" sz="1050" b="1" dirty="0"/>
                <a:t>60</a:t>
              </a:r>
              <a:r>
                <a:rPr lang="en-US" sz="1050" b="1" dirty="0"/>
                <a:t>%</a:t>
              </a:r>
            </a:p>
          </p:txBody>
        </p:sp>
        <p:sp>
          <p:nvSpPr>
            <p:cNvPr id="43" name="Rectangle 54">
              <a:extLst>
                <a:ext uri="{FF2B5EF4-FFF2-40B4-BE49-F238E27FC236}">
                  <a16:creationId xmlns:a16="http://schemas.microsoft.com/office/drawing/2014/main" id="{D0E3DFBC-64DE-16CD-A041-A5DB6962FF84}"/>
                </a:ext>
              </a:extLst>
            </p:cNvPr>
            <p:cNvSpPr/>
            <p:nvPr/>
          </p:nvSpPr>
          <p:spPr>
            <a:xfrm>
              <a:off x="9189639" y="2760773"/>
              <a:ext cx="480527" cy="253146"/>
            </a:xfrm>
            <a:prstGeom prst="rect">
              <a:avLst/>
            </a:prstGeom>
          </p:spPr>
          <p:txBody>
            <a:bodyPr wrap="square">
              <a:spAutoFit/>
            </a:bodyPr>
            <a:lstStyle/>
            <a:p>
              <a:pPr algn="ctr" defTabSz="1219170">
                <a:lnSpc>
                  <a:spcPct val="95000"/>
                </a:lnSpc>
              </a:pPr>
              <a:r>
                <a:rPr lang="el-GR" sz="1050" b="1" dirty="0"/>
                <a:t>50</a:t>
              </a:r>
              <a:r>
                <a:rPr lang="en-US" sz="1050" b="1" dirty="0"/>
                <a:t>%</a:t>
              </a:r>
            </a:p>
          </p:txBody>
        </p:sp>
        <p:sp>
          <p:nvSpPr>
            <p:cNvPr id="44" name="Rectangle 54">
              <a:extLst>
                <a:ext uri="{FF2B5EF4-FFF2-40B4-BE49-F238E27FC236}">
                  <a16:creationId xmlns:a16="http://schemas.microsoft.com/office/drawing/2014/main" id="{52D09799-F6FC-6083-895D-03E6E348073C}"/>
                </a:ext>
              </a:extLst>
            </p:cNvPr>
            <p:cNvSpPr/>
            <p:nvPr/>
          </p:nvSpPr>
          <p:spPr>
            <a:xfrm>
              <a:off x="8815516" y="2757436"/>
              <a:ext cx="467282" cy="253146"/>
            </a:xfrm>
            <a:prstGeom prst="rect">
              <a:avLst/>
            </a:prstGeom>
          </p:spPr>
          <p:txBody>
            <a:bodyPr wrap="square">
              <a:spAutoFit/>
            </a:bodyPr>
            <a:lstStyle/>
            <a:p>
              <a:pPr algn="ctr" defTabSz="1219170">
                <a:lnSpc>
                  <a:spcPct val="95000"/>
                </a:lnSpc>
              </a:pPr>
              <a:r>
                <a:rPr lang="el-GR" sz="1050" b="1" dirty="0"/>
                <a:t>40</a:t>
              </a:r>
              <a:r>
                <a:rPr lang="en-US" sz="1050" b="1" dirty="0"/>
                <a:t>%</a:t>
              </a:r>
            </a:p>
          </p:txBody>
        </p:sp>
        <p:sp>
          <p:nvSpPr>
            <p:cNvPr id="49" name="Rectangle 54">
              <a:extLst>
                <a:ext uri="{FF2B5EF4-FFF2-40B4-BE49-F238E27FC236}">
                  <a16:creationId xmlns:a16="http://schemas.microsoft.com/office/drawing/2014/main" id="{97D75A7C-1712-DE7A-AAB5-16C8EE4E596D}"/>
                </a:ext>
              </a:extLst>
            </p:cNvPr>
            <p:cNvSpPr/>
            <p:nvPr/>
          </p:nvSpPr>
          <p:spPr>
            <a:xfrm>
              <a:off x="8433748" y="2757436"/>
              <a:ext cx="461681" cy="253146"/>
            </a:xfrm>
            <a:prstGeom prst="rect">
              <a:avLst/>
            </a:prstGeom>
          </p:spPr>
          <p:txBody>
            <a:bodyPr wrap="square">
              <a:spAutoFit/>
            </a:bodyPr>
            <a:lstStyle/>
            <a:p>
              <a:pPr algn="ctr" defTabSz="1219170">
                <a:lnSpc>
                  <a:spcPct val="95000"/>
                </a:lnSpc>
              </a:pPr>
              <a:r>
                <a:rPr lang="el-GR" sz="1050" b="1" dirty="0"/>
                <a:t>30</a:t>
              </a:r>
              <a:r>
                <a:rPr lang="en-US" sz="1050" b="1" dirty="0"/>
                <a:t>%</a:t>
              </a:r>
            </a:p>
          </p:txBody>
        </p:sp>
        <p:sp>
          <p:nvSpPr>
            <p:cNvPr id="50" name="Rectangle 54">
              <a:extLst>
                <a:ext uri="{FF2B5EF4-FFF2-40B4-BE49-F238E27FC236}">
                  <a16:creationId xmlns:a16="http://schemas.microsoft.com/office/drawing/2014/main" id="{30312C9F-AFEB-2604-4E15-EF61E6534A74}"/>
                </a:ext>
              </a:extLst>
            </p:cNvPr>
            <p:cNvSpPr/>
            <p:nvPr/>
          </p:nvSpPr>
          <p:spPr>
            <a:xfrm>
              <a:off x="7636482" y="2760497"/>
              <a:ext cx="461681" cy="253146"/>
            </a:xfrm>
            <a:prstGeom prst="rect">
              <a:avLst/>
            </a:prstGeom>
          </p:spPr>
          <p:txBody>
            <a:bodyPr wrap="square">
              <a:spAutoFit/>
            </a:bodyPr>
            <a:lstStyle/>
            <a:p>
              <a:pPr algn="ctr" defTabSz="1219170">
                <a:lnSpc>
                  <a:spcPct val="95000"/>
                </a:lnSpc>
              </a:pPr>
              <a:r>
                <a:rPr lang="el-GR" sz="1050" b="1" dirty="0"/>
                <a:t>10</a:t>
              </a:r>
              <a:r>
                <a:rPr lang="en-US" sz="1050" b="1" dirty="0"/>
                <a:t>%</a:t>
              </a:r>
            </a:p>
          </p:txBody>
        </p:sp>
        <p:sp>
          <p:nvSpPr>
            <p:cNvPr id="51" name="Rectangle 54">
              <a:extLst>
                <a:ext uri="{FF2B5EF4-FFF2-40B4-BE49-F238E27FC236}">
                  <a16:creationId xmlns:a16="http://schemas.microsoft.com/office/drawing/2014/main" id="{60AA9004-6DB1-337B-E9EF-EBAC61F09826}"/>
                </a:ext>
              </a:extLst>
            </p:cNvPr>
            <p:cNvSpPr/>
            <p:nvPr/>
          </p:nvSpPr>
          <p:spPr>
            <a:xfrm>
              <a:off x="8052789" y="2757436"/>
              <a:ext cx="455272" cy="253146"/>
            </a:xfrm>
            <a:prstGeom prst="rect">
              <a:avLst/>
            </a:prstGeom>
          </p:spPr>
          <p:txBody>
            <a:bodyPr wrap="square">
              <a:spAutoFit/>
            </a:bodyPr>
            <a:lstStyle/>
            <a:p>
              <a:pPr algn="ctr" defTabSz="1219170">
                <a:lnSpc>
                  <a:spcPct val="95000"/>
                </a:lnSpc>
              </a:pPr>
              <a:r>
                <a:rPr lang="el-GR" sz="1050" b="1" dirty="0"/>
                <a:t>20</a:t>
              </a:r>
              <a:r>
                <a:rPr lang="en-US" sz="1050" b="1" dirty="0"/>
                <a:t>%</a:t>
              </a:r>
            </a:p>
          </p:txBody>
        </p:sp>
        <p:sp>
          <p:nvSpPr>
            <p:cNvPr id="52" name="Rectangle 54">
              <a:extLst>
                <a:ext uri="{FF2B5EF4-FFF2-40B4-BE49-F238E27FC236}">
                  <a16:creationId xmlns:a16="http://schemas.microsoft.com/office/drawing/2014/main" id="{0667F15B-696C-1AF0-5B2C-3662AC10EBC7}"/>
                </a:ext>
              </a:extLst>
            </p:cNvPr>
            <p:cNvSpPr/>
            <p:nvPr/>
          </p:nvSpPr>
          <p:spPr>
            <a:xfrm>
              <a:off x="7330757" y="2760992"/>
              <a:ext cx="396260" cy="253146"/>
            </a:xfrm>
            <a:prstGeom prst="rect">
              <a:avLst/>
            </a:prstGeom>
          </p:spPr>
          <p:txBody>
            <a:bodyPr wrap="square">
              <a:spAutoFit/>
            </a:bodyPr>
            <a:lstStyle/>
            <a:p>
              <a:pPr algn="ctr" defTabSz="1219170">
                <a:lnSpc>
                  <a:spcPct val="95000"/>
                </a:lnSpc>
              </a:pPr>
              <a:r>
                <a:rPr lang="el-GR" sz="1050" b="1" dirty="0"/>
                <a:t>0</a:t>
              </a:r>
              <a:r>
                <a:rPr lang="en-US" sz="1050" b="1" dirty="0"/>
                <a:t>%</a:t>
              </a:r>
            </a:p>
          </p:txBody>
        </p:sp>
      </p:grpSp>
      <p:sp>
        <p:nvSpPr>
          <p:cNvPr id="53" name="Rounded Rectangle 37">
            <a:extLst>
              <a:ext uri="{FF2B5EF4-FFF2-40B4-BE49-F238E27FC236}">
                <a16:creationId xmlns:a16="http://schemas.microsoft.com/office/drawing/2014/main" id="{16080D4A-9E27-4EA0-B354-DFE8D6599B45}"/>
              </a:ext>
            </a:extLst>
          </p:cNvPr>
          <p:cNvSpPr/>
          <p:nvPr/>
        </p:nvSpPr>
        <p:spPr>
          <a:xfrm rot="5400000">
            <a:off x="3641722" y="2687773"/>
            <a:ext cx="277003" cy="282593"/>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54" name="Rectangle 55">
            <a:extLst>
              <a:ext uri="{FF2B5EF4-FFF2-40B4-BE49-F238E27FC236}">
                <a16:creationId xmlns:a16="http://schemas.microsoft.com/office/drawing/2014/main" id="{785CA7E9-A73A-08D0-EBA9-AFF04A588263}"/>
              </a:ext>
            </a:extLst>
          </p:cNvPr>
          <p:cNvSpPr/>
          <p:nvPr/>
        </p:nvSpPr>
        <p:spPr>
          <a:xfrm>
            <a:off x="3581057" y="2674605"/>
            <a:ext cx="512681"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5%</a:t>
            </a:r>
          </a:p>
        </p:txBody>
      </p:sp>
      <p:sp>
        <p:nvSpPr>
          <p:cNvPr id="55" name="Rounded Rectangle 37">
            <a:extLst>
              <a:ext uri="{FF2B5EF4-FFF2-40B4-BE49-F238E27FC236}">
                <a16:creationId xmlns:a16="http://schemas.microsoft.com/office/drawing/2014/main" id="{4A8538D8-B066-288E-8309-B5994D3F2B9A}"/>
              </a:ext>
            </a:extLst>
          </p:cNvPr>
          <p:cNvSpPr/>
          <p:nvPr/>
        </p:nvSpPr>
        <p:spPr>
          <a:xfrm rot="16200000" flipH="1">
            <a:off x="9989123" y="2829676"/>
            <a:ext cx="281142" cy="3535731"/>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1E9967CF-8419-FCB4-5B0E-B825C223065B}"/>
              </a:ext>
            </a:extLst>
          </p:cNvPr>
          <p:cNvSpPr/>
          <p:nvPr/>
        </p:nvSpPr>
        <p:spPr>
          <a:xfrm>
            <a:off x="9781242" y="4442005"/>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59%</a:t>
            </a:r>
          </a:p>
        </p:txBody>
      </p:sp>
      <p:sp>
        <p:nvSpPr>
          <p:cNvPr id="8" name="Rectangle 7">
            <a:extLst>
              <a:ext uri="{FF2B5EF4-FFF2-40B4-BE49-F238E27FC236}">
                <a16:creationId xmlns:a16="http://schemas.microsoft.com/office/drawing/2014/main" id="{80F7197F-3E35-51A6-BC58-717A0FC80936}"/>
              </a:ext>
            </a:extLst>
          </p:cNvPr>
          <p:cNvSpPr/>
          <p:nvPr/>
        </p:nvSpPr>
        <p:spPr>
          <a:xfrm>
            <a:off x="4174386" y="5065159"/>
            <a:ext cx="3988310" cy="265723"/>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A4B1C5-6CFB-775D-5B3C-8CCE92616D1B}"/>
              </a:ext>
            </a:extLst>
          </p:cNvPr>
          <p:cNvSpPr/>
          <p:nvPr/>
        </p:nvSpPr>
        <p:spPr>
          <a:xfrm>
            <a:off x="4167518" y="4522435"/>
            <a:ext cx="3988310" cy="348893"/>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926EF9-3C5D-9836-E1C4-332390B6FA3B}"/>
              </a:ext>
            </a:extLst>
          </p:cNvPr>
          <p:cNvSpPr/>
          <p:nvPr/>
        </p:nvSpPr>
        <p:spPr>
          <a:xfrm>
            <a:off x="4204862" y="3571423"/>
            <a:ext cx="3988310" cy="348893"/>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E303CAC-7BD5-C9F7-633E-8D57C45EEE37}"/>
              </a:ext>
            </a:extLst>
          </p:cNvPr>
          <p:cNvSpPr/>
          <p:nvPr/>
        </p:nvSpPr>
        <p:spPr>
          <a:xfrm>
            <a:off x="4207265" y="2685680"/>
            <a:ext cx="3988310" cy="348893"/>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92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83086-CF6F-A745-9FB2-FA8D2E5DE615}"/>
            </a:ext>
          </a:extLst>
        </p:cNvPr>
        <p:cNvGrpSpPr/>
        <p:nvPr/>
      </p:nvGrpSpPr>
      <p:grpSpPr>
        <a:xfrm>
          <a:off x="0" y="0"/>
          <a:ext cx="0" cy="0"/>
          <a:chOff x="0" y="0"/>
          <a:chExt cx="0" cy="0"/>
        </a:xfrm>
      </p:grpSpPr>
      <p:sp>
        <p:nvSpPr>
          <p:cNvPr id="69" name="Rectangle: Rounded Corners 68">
            <a:extLst>
              <a:ext uri="{FF2B5EF4-FFF2-40B4-BE49-F238E27FC236}">
                <a16:creationId xmlns:a16="http://schemas.microsoft.com/office/drawing/2014/main" id="{80F6600A-2727-FF1B-B092-2FBF5DA2629B}"/>
              </a:ext>
            </a:extLst>
          </p:cNvPr>
          <p:cNvSpPr/>
          <p:nvPr/>
        </p:nvSpPr>
        <p:spPr>
          <a:xfrm>
            <a:off x="10344472" y="1328941"/>
            <a:ext cx="1692000" cy="659899"/>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C28EB658-A8EF-02BE-3BF2-41F23CDD7BD9}"/>
              </a:ext>
            </a:extLst>
          </p:cNvPr>
          <p:cNvSpPr txBox="1"/>
          <p:nvPr/>
        </p:nvSpPr>
        <p:spPr>
          <a:xfrm>
            <a:off x="0" y="135769"/>
            <a:ext cx="12192000" cy="923330"/>
          </a:xfrm>
          <a:prstGeom prst="rect">
            <a:avLst/>
          </a:prstGeom>
          <a:noFill/>
        </p:spPr>
        <p:txBody>
          <a:bodyPr wrap="square" rtlCol="0">
            <a:spAutoFit/>
          </a:bodyPr>
          <a:lstStyle/>
          <a:p>
            <a:pPr lvl="0" algn="r">
              <a:defRPr/>
            </a:pPr>
            <a:r>
              <a:rPr lang="el-GR" b="1" kern="0" dirty="0">
                <a:solidFill>
                  <a:prstClr val="black"/>
                </a:solidFill>
              </a:rPr>
              <a:t>Το 65% των εμπορικών/μεταποιητικών εταιριών καθώς και το 73% των παρόχων υπηρεσιών εφοδιαστικής αναγνωρίζουν πως η υιοθέτηση δράσεων αειφορίας τους προσδίδει ανταγωνιστικό πλεονέκτημα ως προς την πελατειακή τους βάση αλλά και ως την επιλογή καλύτερου εργασιακού περιβάλλοντος από τους εργαζόμενους </a:t>
            </a:r>
          </a:p>
        </p:txBody>
      </p:sp>
      <p:sp>
        <p:nvSpPr>
          <p:cNvPr id="3" name="Slide Number Placeholder 1">
            <a:extLst>
              <a:ext uri="{FF2B5EF4-FFF2-40B4-BE49-F238E27FC236}">
                <a16:creationId xmlns:a16="http://schemas.microsoft.com/office/drawing/2014/main" id="{8A39F0BF-32BC-155E-CC96-343B6F31DBED}"/>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7</a:t>
            </a:fld>
            <a:endParaRPr lang="en-US" dirty="0">
              <a:solidFill>
                <a:prstClr val="black">
                  <a:tint val="75000"/>
                </a:prstClr>
              </a:solidFill>
            </a:endParaRPr>
          </a:p>
        </p:txBody>
      </p:sp>
      <p:sp>
        <p:nvSpPr>
          <p:cNvPr id="200" name="Rectangle 2">
            <a:extLst>
              <a:ext uri="{FF2B5EF4-FFF2-40B4-BE49-F238E27FC236}">
                <a16:creationId xmlns:a16="http://schemas.microsoft.com/office/drawing/2014/main" id="{14FB21B1-5937-C013-A4E5-8C1F9927A65E}"/>
              </a:ext>
            </a:extLst>
          </p:cNvPr>
          <p:cNvSpPr/>
          <p:nvPr/>
        </p:nvSpPr>
        <p:spPr>
          <a:xfrm>
            <a:off x="2283839" y="1331797"/>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Υλοποίηση Δράσεων </a:t>
            </a:r>
            <a:r>
              <a:rPr lang="en-US" sz="1600" b="1" dirty="0">
                <a:solidFill>
                  <a:schemeClr val="bg1">
                    <a:lumMod val="50000"/>
                  </a:schemeClr>
                </a:solidFill>
              </a:rPr>
              <a:t>ESG</a:t>
            </a:r>
            <a:endParaRPr lang="af-ZA" sz="1600" b="1" dirty="0">
              <a:solidFill>
                <a:schemeClr val="bg1">
                  <a:lumMod val="50000"/>
                </a:schemeClr>
              </a:solidFill>
            </a:endParaRPr>
          </a:p>
        </p:txBody>
      </p:sp>
      <p:sp>
        <p:nvSpPr>
          <p:cNvPr id="201" name="Rectangle 3">
            <a:extLst>
              <a:ext uri="{FF2B5EF4-FFF2-40B4-BE49-F238E27FC236}">
                <a16:creationId xmlns:a16="http://schemas.microsoft.com/office/drawing/2014/main" id="{2BC9B2B2-C0A4-9CA3-F1DA-01DBC0B2CD76}"/>
              </a:ext>
            </a:extLst>
          </p:cNvPr>
          <p:cNvSpPr/>
          <p:nvPr/>
        </p:nvSpPr>
        <p:spPr>
          <a:xfrm>
            <a:off x="119336" y="1331797"/>
            <a:ext cx="187657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Εταιρική Βιωσιμότητα (</a:t>
            </a:r>
            <a:r>
              <a:rPr lang="en-US" sz="1600" b="1" dirty="0">
                <a:solidFill>
                  <a:schemeClr val="bg1">
                    <a:lumMod val="50000"/>
                  </a:schemeClr>
                </a:solidFill>
              </a:rPr>
              <a:t>ESG)</a:t>
            </a:r>
            <a:endParaRPr lang="el-GR" sz="1600" b="1" dirty="0">
              <a:solidFill>
                <a:schemeClr val="bg1">
                  <a:lumMod val="50000"/>
                </a:schemeClr>
              </a:solidFill>
            </a:endParaRPr>
          </a:p>
        </p:txBody>
      </p:sp>
      <p:sp>
        <p:nvSpPr>
          <p:cNvPr id="202" name="Rectangle 4">
            <a:extLst>
              <a:ext uri="{FF2B5EF4-FFF2-40B4-BE49-F238E27FC236}">
                <a16:creationId xmlns:a16="http://schemas.microsoft.com/office/drawing/2014/main" id="{F2EA587C-B3EC-976E-EF50-FA5944EC35D5}"/>
              </a:ext>
            </a:extLst>
          </p:cNvPr>
          <p:cNvSpPr/>
          <p:nvPr/>
        </p:nvSpPr>
        <p:spPr>
          <a:xfrm>
            <a:off x="3935760" y="1324845"/>
            <a:ext cx="2107635"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Πυλώνες </a:t>
            </a:r>
            <a:r>
              <a:rPr lang="en-US" sz="1600" b="1" dirty="0">
                <a:solidFill>
                  <a:schemeClr val="bg1">
                    <a:lumMod val="50000"/>
                  </a:schemeClr>
                </a:solidFill>
              </a:rPr>
              <a:t>ESG </a:t>
            </a:r>
            <a:r>
              <a:rPr lang="el-GR" sz="1600" b="1" dirty="0">
                <a:solidFill>
                  <a:schemeClr val="bg1">
                    <a:lumMod val="50000"/>
                  </a:schemeClr>
                </a:solidFill>
              </a:rPr>
              <a:t>Στρατηγικής</a:t>
            </a:r>
          </a:p>
        </p:txBody>
      </p:sp>
      <p:sp>
        <p:nvSpPr>
          <p:cNvPr id="205" name="Rectangle 2">
            <a:extLst>
              <a:ext uri="{FF2B5EF4-FFF2-40B4-BE49-F238E27FC236}">
                <a16:creationId xmlns:a16="http://schemas.microsoft.com/office/drawing/2014/main" id="{832BF550-0C9B-9C84-20BD-C637F135AAA4}"/>
              </a:ext>
            </a:extLst>
          </p:cNvPr>
          <p:cNvSpPr/>
          <p:nvPr/>
        </p:nvSpPr>
        <p:spPr>
          <a:xfrm>
            <a:off x="6144614" y="1332057"/>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Οφέλη Υιοθέτησης </a:t>
            </a:r>
            <a:r>
              <a:rPr lang="en-US" sz="1600" b="1" dirty="0">
                <a:solidFill>
                  <a:schemeClr val="bg1">
                    <a:lumMod val="50000"/>
                  </a:schemeClr>
                </a:solidFill>
              </a:rPr>
              <a:t>ESG</a:t>
            </a:r>
            <a:endParaRPr lang="af-ZA" sz="1600" b="1" dirty="0">
              <a:solidFill>
                <a:schemeClr val="bg1">
                  <a:lumMod val="50000"/>
                </a:schemeClr>
              </a:solidFill>
            </a:endParaRPr>
          </a:p>
        </p:txBody>
      </p:sp>
      <p:sp>
        <p:nvSpPr>
          <p:cNvPr id="67" name="Rectangle 2">
            <a:extLst>
              <a:ext uri="{FF2B5EF4-FFF2-40B4-BE49-F238E27FC236}">
                <a16:creationId xmlns:a16="http://schemas.microsoft.com/office/drawing/2014/main" id="{D4E34386-CB84-9FCB-B08D-602EF90D8684}"/>
              </a:ext>
            </a:extLst>
          </p:cNvPr>
          <p:cNvSpPr/>
          <p:nvPr/>
        </p:nvSpPr>
        <p:spPr>
          <a:xfrm>
            <a:off x="10233441" y="1332057"/>
            <a:ext cx="195855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rgbClr val="306228"/>
                </a:solidFill>
              </a:rPr>
              <a:t>Ανταγωνιστικό Πλεονέκτημα</a:t>
            </a:r>
            <a:endParaRPr lang="af-ZA" sz="1600" b="1" dirty="0">
              <a:solidFill>
                <a:srgbClr val="306228"/>
              </a:solidFill>
            </a:endParaRPr>
          </a:p>
        </p:txBody>
      </p:sp>
      <p:sp>
        <p:nvSpPr>
          <p:cNvPr id="112" name="Rectangle 3">
            <a:extLst>
              <a:ext uri="{FF2B5EF4-FFF2-40B4-BE49-F238E27FC236}">
                <a16:creationId xmlns:a16="http://schemas.microsoft.com/office/drawing/2014/main" id="{D5069968-781E-F392-9735-1F8DB0814380}"/>
              </a:ext>
            </a:extLst>
          </p:cNvPr>
          <p:cNvSpPr/>
          <p:nvPr/>
        </p:nvSpPr>
        <p:spPr>
          <a:xfrm>
            <a:off x="7490544" y="2587212"/>
            <a:ext cx="3574008"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t>Πάροχοι υπηρεσιών εφοδιαστικής</a:t>
            </a:r>
          </a:p>
        </p:txBody>
      </p:sp>
      <p:sp>
        <p:nvSpPr>
          <p:cNvPr id="113" name="Rectangle 3">
            <a:extLst>
              <a:ext uri="{FF2B5EF4-FFF2-40B4-BE49-F238E27FC236}">
                <a16:creationId xmlns:a16="http://schemas.microsoft.com/office/drawing/2014/main" id="{360E6768-66A7-C1F2-DC02-6B3730EE4F50}"/>
              </a:ext>
            </a:extLst>
          </p:cNvPr>
          <p:cNvSpPr/>
          <p:nvPr/>
        </p:nvSpPr>
        <p:spPr>
          <a:xfrm>
            <a:off x="1297888" y="2564904"/>
            <a:ext cx="3373052"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dirty="0"/>
              <a:t>Εμπορικές/Μεταποιητικές εταιρίες</a:t>
            </a:r>
          </a:p>
        </p:txBody>
      </p:sp>
      <p:sp>
        <p:nvSpPr>
          <p:cNvPr id="2" name="Rectangle 2">
            <a:extLst>
              <a:ext uri="{FF2B5EF4-FFF2-40B4-BE49-F238E27FC236}">
                <a16:creationId xmlns:a16="http://schemas.microsoft.com/office/drawing/2014/main" id="{AB67CB72-B05F-4F4B-3301-1E7C06829AF6}"/>
              </a:ext>
            </a:extLst>
          </p:cNvPr>
          <p:cNvSpPr/>
          <p:nvPr/>
        </p:nvSpPr>
        <p:spPr>
          <a:xfrm>
            <a:off x="8240736" y="1432308"/>
            <a:ext cx="1692000"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Νομοθεσία </a:t>
            </a:r>
            <a:r>
              <a:rPr lang="en-US" sz="1600" b="1" dirty="0">
                <a:solidFill>
                  <a:schemeClr val="bg1">
                    <a:lumMod val="50000"/>
                  </a:schemeClr>
                </a:solidFill>
              </a:rPr>
              <a:t>CSRD</a:t>
            </a:r>
            <a:endParaRPr lang="af-ZA" sz="1600" b="1" dirty="0">
              <a:solidFill>
                <a:schemeClr val="bg1">
                  <a:lumMod val="50000"/>
                </a:schemeClr>
              </a:solidFill>
            </a:endParaRPr>
          </a:p>
        </p:txBody>
      </p:sp>
      <p:sp>
        <p:nvSpPr>
          <p:cNvPr id="6" name="Rounded Rectangle 37">
            <a:extLst>
              <a:ext uri="{FF2B5EF4-FFF2-40B4-BE49-F238E27FC236}">
                <a16:creationId xmlns:a16="http://schemas.microsoft.com/office/drawing/2014/main" id="{0EEFDC85-A21D-9812-D49D-9C2F573302A3}"/>
              </a:ext>
            </a:extLst>
          </p:cNvPr>
          <p:cNvSpPr/>
          <p:nvPr/>
        </p:nvSpPr>
        <p:spPr>
          <a:xfrm rot="5400000">
            <a:off x="2750554" y="1994519"/>
            <a:ext cx="277001" cy="358323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8" name="Rounded Rectangle 37">
            <a:extLst>
              <a:ext uri="{FF2B5EF4-FFF2-40B4-BE49-F238E27FC236}">
                <a16:creationId xmlns:a16="http://schemas.microsoft.com/office/drawing/2014/main" id="{B77ACBA0-28AB-E208-E0F4-064CEB9F8473}"/>
              </a:ext>
            </a:extLst>
          </p:cNvPr>
          <p:cNvSpPr/>
          <p:nvPr/>
        </p:nvSpPr>
        <p:spPr>
          <a:xfrm rot="5400000">
            <a:off x="3180553" y="2431633"/>
            <a:ext cx="277003" cy="2700226"/>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9" name="Rounded Rectangle 37">
            <a:extLst>
              <a:ext uri="{FF2B5EF4-FFF2-40B4-BE49-F238E27FC236}">
                <a16:creationId xmlns:a16="http://schemas.microsoft.com/office/drawing/2014/main" id="{1684EC1C-FDCD-B061-6CDB-3A0B24578069}"/>
              </a:ext>
            </a:extLst>
          </p:cNvPr>
          <p:cNvSpPr/>
          <p:nvPr/>
        </p:nvSpPr>
        <p:spPr>
          <a:xfrm rot="5400000">
            <a:off x="2708554" y="1522566"/>
            <a:ext cx="277001" cy="358323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0" name="Rounded Rectangle 37">
            <a:extLst>
              <a:ext uri="{FF2B5EF4-FFF2-40B4-BE49-F238E27FC236}">
                <a16:creationId xmlns:a16="http://schemas.microsoft.com/office/drawing/2014/main" id="{ABED5FE0-37F9-53B6-0EFC-A8C3802CB3C5}"/>
              </a:ext>
            </a:extLst>
          </p:cNvPr>
          <p:cNvSpPr/>
          <p:nvPr/>
        </p:nvSpPr>
        <p:spPr>
          <a:xfrm rot="5400000">
            <a:off x="4059684" y="2854595"/>
            <a:ext cx="286793" cy="944887"/>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1" name="Rounded Rectangle 37">
            <a:extLst>
              <a:ext uri="{FF2B5EF4-FFF2-40B4-BE49-F238E27FC236}">
                <a16:creationId xmlns:a16="http://schemas.microsoft.com/office/drawing/2014/main" id="{5BD1AE0A-B42C-7893-F73F-5AB4BA8F6644}"/>
              </a:ext>
            </a:extLst>
          </p:cNvPr>
          <p:cNvSpPr/>
          <p:nvPr/>
        </p:nvSpPr>
        <p:spPr>
          <a:xfrm rot="5400000">
            <a:off x="9173773" y="1983123"/>
            <a:ext cx="277001" cy="3559394"/>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2" name="Rounded Rectangle 37">
            <a:extLst>
              <a:ext uri="{FF2B5EF4-FFF2-40B4-BE49-F238E27FC236}">
                <a16:creationId xmlns:a16="http://schemas.microsoft.com/office/drawing/2014/main" id="{E25F84D4-E5C8-4A9D-3461-466480078F6E}"/>
              </a:ext>
            </a:extLst>
          </p:cNvPr>
          <p:cNvSpPr/>
          <p:nvPr/>
        </p:nvSpPr>
        <p:spPr>
          <a:xfrm rot="16200000" flipH="1">
            <a:off x="8781234" y="2335470"/>
            <a:ext cx="286793" cy="2839682"/>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4" name="Rounded Rectangle 37">
            <a:extLst>
              <a:ext uri="{FF2B5EF4-FFF2-40B4-BE49-F238E27FC236}">
                <a16:creationId xmlns:a16="http://schemas.microsoft.com/office/drawing/2014/main" id="{CCAF5A0B-EED4-2611-202D-693F90E8F2D4}"/>
              </a:ext>
            </a:extLst>
          </p:cNvPr>
          <p:cNvSpPr/>
          <p:nvPr/>
        </p:nvSpPr>
        <p:spPr>
          <a:xfrm rot="5400000">
            <a:off x="9146353" y="1529530"/>
            <a:ext cx="277001" cy="3559394"/>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5EC7E852-DFF8-5B99-BC86-DE6691F8E05A}"/>
              </a:ext>
            </a:extLst>
          </p:cNvPr>
          <p:cNvCxnSpPr>
            <a:cxnSpLocks/>
          </p:cNvCxnSpPr>
          <p:nvPr/>
        </p:nvCxnSpPr>
        <p:spPr>
          <a:xfrm>
            <a:off x="4728554" y="3183642"/>
            <a:ext cx="0" cy="23459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05363FF-3D70-4F12-712A-50ED6B2C9509}"/>
              </a:ext>
            </a:extLst>
          </p:cNvPr>
          <p:cNvCxnSpPr>
            <a:cxnSpLocks/>
          </p:cNvCxnSpPr>
          <p:nvPr/>
        </p:nvCxnSpPr>
        <p:spPr>
          <a:xfrm flipH="1">
            <a:off x="7447457" y="3123708"/>
            <a:ext cx="13448" cy="23981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56935849-0C43-B41F-D5D7-B5E2BB86A40A}"/>
              </a:ext>
            </a:extLst>
          </p:cNvPr>
          <p:cNvSpPr/>
          <p:nvPr/>
        </p:nvSpPr>
        <p:spPr>
          <a:xfrm>
            <a:off x="4725268" y="3123708"/>
            <a:ext cx="2743200"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Συμφωνώ απολύτως</a:t>
            </a:r>
          </a:p>
        </p:txBody>
      </p:sp>
      <p:sp>
        <p:nvSpPr>
          <p:cNvPr id="18" name="Rounded Rectangle 37">
            <a:extLst>
              <a:ext uri="{FF2B5EF4-FFF2-40B4-BE49-F238E27FC236}">
                <a16:creationId xmlns:a16="http://schemas.microsoft.com/office/drawing/2014/main" id="{3A31DB93-7856-4E2A-4785-548FFBC29D2F}"/>
              </a:ext>
            </a:extLst>
          </p:cNvPr>
          <p:cNvSpPr/>
          <p:nvPr/>
        </p:nvSpPr>
        <p:spPr>
          <a:xfrm rot="5400000">
            <a:off x="9146353" y="3393244"/>
            <a:ext cx="277001" cy="3559394"/>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9" name="Rounded Rectangle 37">
            <a:extLst>
              <a:ext uri="{FF2B5EF4-FFF2-40B4-BE49-F238E27FC236}">
                <a16:creationId xmlns:a16="http://schemas.microsoft.com/office/drawing/2014/main" id="{65AD4C19-C597-DF23-CA6F-6D236DCEAB9B}"/>
              </a:ext>
            </a:extLst>
          </p:cNvPr>
          <p:cNvSpPr/>
          <p:nvPr/>
        </p:nvSpPr>
        <p:spPr>
          <a:xfrm rot="5400000">
            <a:off x="9146353" y="2448769"/>
            <a:ext cx="277001" cy="3559394"/>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20" name="Rectangle 55">
            <a:extLst>
              <a:ext uri="{FF2B5EF4-FFF2-40B4-BE49-F238E27FC236}">
                <a16:creationId xmlns:a16="http://schemas.microsoft.com/office/drawing/2014/main" id="{6E3576DA-E4EE-9B3D-FF8E-2AC80D51BAEF}"/>
              </a:ext>
            </a:extLst>
          </p:cNvPr>
          <p:cNvSpPr/>
          <p:nvPr/>
        </p:nvSpPr>
        <p:spPr>
          <a:xfrm>
            <a:off x="8549473" y="3597787"/>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48%</a:t>
            </a:r>
          </a:p>
        </p:txBody>
      </p:sp>
      <p:sp>
        <p:nvSpPr>
          <p:cNvPr id="21" name="Rectangle 20">
            <a:extLst>
              <a:ext uri="{FF2B5EF4-FFF2-40B4-BE49-F238E27FC236}">
                <a16:creationId xmlns:a16="http://schemas.microsoft.com/office/drawing/2014/main" id="{A38B6C16-47C8-CE3D-4E4E-7BED4846EEFF}"/>
              </a:ext>
            </a:extLst>
          </p:cNvPr>
          <p:cNvSpPr/>
          <p:nvPr/>
        </p:nvSpPr>
        <p:spPr>
          <a:xfrm>
            <a:off x="4730063" y="3563975"/>
            <a:ext cx="274162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Συμφωνώ</a:t>
            </a:r>
          </a:p>
        </p:txBody>
      </p:sp>
      <p:sp>
        <p:nvSpPr>
          <p:cNvPr id="22" name="Rectangle 21">
            <a:extLst>
              <a:ext uri="{FF2B5EF4-FFF2-40B4-BE49-F238E27FC236}">
                <a16:creationId xmlns:a16="http://schemas.microsoft.com/office/drawing/2014/main" id="{271576A7-59C2-0354-29C4-B21C4955B3AE}"/>
              </a:ext>
            </a:extLst>
          </p:cNvPr>
          <p:cNvSpPr/>
          <p:nvPr/>
        </p:nvSpPr>
        <p:spPr>
          <a:xfrm>
            <a:off x="4720316" y="3996023"/>
            <a:ext cx="274162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Είμαι ουδέτερος (Δεν συμφωνώ – δεν διαφωνώ)</a:t>
            </a:r>
          </a:p>
        </p:txBody>
      </p:sp>
      <p:sp>
        <p:nvSpPr>
          <p:cNvPr id="23" name="Rectangle 22">
            <a:extLst>
              <a:ext uri="{FF2B5EF4-FFF2-40B4-BE49-F238E27FC236}">
                <a16:creationId xmlns:a16="http://schemas.microsoft.com/office/drawing/2014/main" id="{AC10F1F3-4F71-14F1-D58B-1AA14074AA16}"/>
              </a:ext>
            </a:extLst>
          </p:cNvPr>
          <p:cNvSpPr/>
          <p:nvPr/>
        </p:nvSpPr>
        <p:spPr>
          <a:xfrm>
            <a:off x="4730262" y="5004135"/>
            <a:ext cx="274162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Διαφωνώ απολύτως</a:t>
            </a:r>
          </a:p>
        </p:txBody>
      </p:sp>
      <p:sp>
        <p:nvSpPr>
          <p:cNvPr id="24" name="Rectangle 55">
            <a:extLst>
              <a:ext uri="{FF2B5EF4-FFF2-40B4-BE49-F238E27FC236}">
                <a16:creationId xmlns:a16="http://schemas.microsoft.com/office/drawing/2014/main" id="{DA2DF6E7-2C00-4CDC-5347-AD4AADF12818}"/>
              </a:ext>
            </a:extLst>
          </p:cNvPr>
          <p:cNvSpPr/>
          <p:nvPr/>
        </p:nvSpPr>
        <p:spPr>
          <a:xfrm>
            <a:off x="4012969" y="3140968"/>
            <a:ext cx="498855"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17%</a:t>
            </a:r>
          </a:p>
        </p:txBody>
      </p:sp>
      <p:sp>
        <p:nvSpPr>
          <p:cNvPr id="25" name="Rounded Rectangle 37">
            <a:extLst>
              <a:ext uri="{FF2B5EF4-FFF2-40B4-BE49-F238E27FC236}">
                <a16:creationId xmlns:a16="http://schemas.microsoft.com/office/drawing/2014/main" id="{9DECDFAA-8D17-A6B0-8045-8AB3168D0CC2}"/>
              </a:ext>
            </a:extLst>
          </p:cNvPr>
          <p:cNvSpPr/>
          <p:nvPr/>
        </p:nvSpPr>
        <p:spPr>
          <a:xfrm rot="5400000">
            <a:off x="2748107" y="3394526"/>
            <a:ext cx="277001" cy="358323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26" name="Rounded Rectangle 37">
            <a:extLst>
              <a:ext uri="{FF2B5EF4-FFF2-40B4-BE49-F238E27FC236}">
                <a16:creationId xmlns:a16="http://schemas.microsoft.com/office/drawing/2014/main" id="{7E379028-709D-AB75-D9E9-FBFDA7E912EF}"/>
              </a:ext>
            </a:extLst>
          </p:cNvPr>
          <p:cNvSpPr/>
          <p:nvPr/>
        </p:nvSpPr>
        <p:spPr>
          <a:xfrm rot="5400000">
            <a:off x="2753346" y="2442192"/>
            <a:ext cx="277001" cy="358323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27" name="Rounded Rectangle 37">
            <a:extLst>
              <a:ext uri="{FF2B5EF4-FFF2-40B4-BE49-F238E27FC236}">
                <a16:creationId xmlns:a16="http://schemas.microsoft.com/office/drawing/2014/main" id="{EAD950AF-F6AC-41EE-D0FF-5320312E5A7B}"/>
              </a:ext>
            </a:extLst>
          </p:cNvPr>
          <p:cNvSpPr/>
          <p:nvPr/>
        </p:nvSpPr>
        <p:spPr>
          <a:xfrm rot="5400000">
            <a:off x="4411407" y="5061316"/>
            <a:ext cx="272625" cy="261013"/>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8" name="Rectangle 55">
            <a:extLst>
              <a:ext uri="{FF2B5EF4-FFF2-40B4-BE49-F238E27FC236}">
                <a16:creationId xmlns:a16="http://schemas.microsoft.com/office/drawing/2014/main" id="{0750FF62-6458-C9BB-83DA-8F12ABCA82E5}"/>
              </a:ext>
            </a:extLst>
          </p:cNvPr>
          <p:cNvSpPr/>
          <p:nvPr/>
        </p:nvSpPr>
        <p:spPr>
          <a:xfrm>
            <a:off x="4367808" y="5048059"/>
            <a:ext cx="407484"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29" name="Rectangle 55">
            <a:extLst>
              <a:ext uri="{FF2B5EF4-FFF2-40B4-BE49-F238E27FC236}">
                <a16:creationId xmlns:a16="http://schemas.microsoft.com/office/drawing/2014/main" id="{60C6F850-46E3-FDAD-2EB1-92A988CF123C}"/>
              </a:ext>
            </a:extLst>
          </p:cNvPr>
          <p:cNvSpPr/>
          <p:nvPr/>
        </p:nvSpPr>
        <p:spPr>
          <a:xfrm>
            <a:off x="3063039" y="3607899"/>
            <a:ext cx="512681"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48%</a:t>
            </a:r>
          </a:p>
        </p:txBody>
      </p:sp>
      <p:sp>
        <p:nvSpPr>
          <p:cNvPr id="30" name="Rounded Rectangle 37">
            <a:extLst>
              <a:ext uri="{FF2B5EF4-FFF2-40B4-BE49-F238E27FC236}">
                <a16:creationId xmlns:a16="http://schemas.microsoft.com/office/drawing/2014/main" id="{59FA3E38-8337-3C7D-C010-C2D4CE8C6004}"/>
              </a:ext>
            </a:extLst>
          </p:cNvPr>
          <p:cNvSpPr/>
          <p:nvPr/>
        </p:nvSpPr>
        <p:spPr>
          <a:xfrm rot="5400000">
            <a:off x="3626787" y="3311682"/>
            <a:ext cx="286793" cy="1829087"/>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60850CF4-CE87-9408-F73F-5624E45A166F}"/>
              </a:ext>
            </a:extLst>
          </p:cNvPr>
          <p:cNvSpPr/>
          <p:nvPr/>
        </p:nvSpPr>
        <p:spPr>
          <a:xfrm>
            <a:off x="3503712" y="4065072"/>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30</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32" name="Rounded Rectangle 37">
            <a:extLst>
              <a:ext uri="{FF2B5EF4-FFF2-40B4-BE49-F238E27FC236}">
                <a16:creationId xmlns:a16="http://schemas.microsoft.com/office/drawing/2014/main" id="{3B411434-6FC7-4A2C-2766-9BD954FE95F2}"/>
              </a:ext>
            </a:extLst>
          </p:cNvPr>
          <p:cNvSpPr/>
          <p:nvPr/>
        </p:nvSpPr>
        <p:spPr>
          <a:xfrm rot="16200000" flipH="1">
            <a:off x="8145854" y="2532170"/>
            <a:ext cx="286793" cy="1563359"/>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33" name="Rectangle 55">
            <a:extLst>
              <a:ext uri="{FF2B5EF4-FFF2-40B4-BE49-F238E27FC236}">
                <a16:creationId xmlns:a16="http://schemas.microsoft.com/office/drawing/2014/main" id="{F8314159-F444-BCCC-EA92-E9E5538B7C82}"/>
              </a:ext>
            </a:extLst>
          </p:cNvPr>
          <p:cNvSpPr/>
          <p:nvPr/>
        </p:nvSpPr>
        <p:spPr>
          <a:xfrm>
            <a:off x="8040216" y="3150860"/>
            <a:ext cx="498855"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25%</a:t>
            </a:r>
          </a:p>
        </p:txBody>
      </p:sp>
      <p:sp>
        <p:nvSpPr>
          <p:cNvPr id="34" name="Rounded Rectangle 37">
            <a:extLst>
              <a:ext uri="{FF2B5EF4-FFF2-40B4-BE49-F238E27FC236}">
                <a16:creationId xmlns:a16="http://schemas.microsoft.com/office/drawing/2014/main" id="{75BE063D-9FC2-F362-DD90-28335BD15171}"/>
              </a:ext>
            </a:extLst>
          </p:cNvPr>
          <p:cNvSpPr/>
          <p:nvPr/>
        </p:nvSpPr>
        <p:spPr>
          <a:xfrm rot="16200000" flipH="1">
            <a:off x="8132809" y="3472070"/>
            <a:ext cx="295484" cy="1535554"/>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68B24D81-2C45-B87C-9BAC-B725516B506A}"/>
              </a:ext>
            </a:extLst>
          </p:cNvPr>
          <p:cNvSpPr/>
          <p:nvPr/>
        </p:nvSpPr>
        <p:spPr>
          <a:xfrm>
            <a:off x="8045417" y="4082096"/>
            <a:ext cx="49885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26%</a:t>
            </a:r>
          </a:p>
        </p:txBody>
      </p:sp>
      <p:sp>
        <p:nvSpPr>
          <p:cNvPr id="36" name="Rounded Rectangle 37">
            <a:extLst>
              <a:ext uri="{FF2B5EF4-FFF2-40B4-BE49-F238E27FC236}">
                <a16:creationId xmlns:a16="http://schemas.microsoft.com/office/drawing/2014/main" id="{486BD216-F216-A36C-9D44-EA41A7C9F9D6}"/>
              </a:ext>
            </a:extLst>
          </p:cNvPr>
          <p:cNvSpPr/>
          <p:nvPr/>
        </p:nvSpPr>
        <p:spPr>
          <a:xfrm rot="16200000" flipH="1">
            <a:off x="7501730" y="5030719"/>
            <a:ext cx="272625" cy="273491"/>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37" name="Rectangle 55">
            <a:extLst>
              <a:ext uri="{FF2B5EF4-FFF2-40B4-BE49-F238E27FC236}">
                <a16:creationId xmlns:a16="http://schemas.microsoft.com/office/drawing/2014/main" id="{97A685C5-0081-6DD3-2CF5-0797045FE99F}"/>
              </a:ext>
            </a:extLst>
          </p:cNvPr>
          <p:cNvSpPr/>
          <p:nvPr/>
        </p:nvSpPr>
        <p:spPr>
          <a:xfrm>
            <a:off x="7416708" y="5026866"/>
            <a:ext cx="407484"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1</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62" name="Rounded Rectangle 37">
            <a:extLst>
              <a:ext uri="{FF2B5EF4-FFF2-40B4-BE49-F238E27FC236}">
                <a16:creationId xmlns:a16="http://schemas.microsoft.com/office/drawing/2014/main" id="{100FF6A3-00FC-3B3F-68C4-D68A0A303F8F}"/>
              </a:ext>
            </a:extLst>
          </p:cNvPr>
          <p:cNvSpPr/>
          <p:nvPr/>
        </p:nvSpPr>
        <p:spPr>
          <a:xfrm rot="5400000">
            <a:off x="9146353" y="2880817"/>
            <a:ext cx="277001" cy="3559394"/>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63" name="Rectangle 62">
            <a:extLst>
              <a:ext uri="{FF2B5EF4-FFF2-40B4-BE49-F238E27FC236}">
                <a16:creationId xmlns:a16="http://schemas.microsoft.com/office/drawing/2014/main" id="{B0C5CA98-B99C-7011-A665-52C0EB041B47}"/>
              </a:ext>
            </a:extLst>
          </p:cNvPr>
          <p:cNvSpPr/>
          <p:nvPr/>
        </p:nvSpPr>
        <p:spPr>
          <a:xfrm>
            <a:off x="4720316" y="4428071"/>
            <a:ext cx="274162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Calibri"/>
                <a:ea typeface="+mn-ea"/>
                <a:cs typeface="+mn-cs"/>
              </a:rPr>
              <a:t>Διαφωνώ</a:t>
            </a:r>
          </a:p>
        </p:txBody>
      </p:sp>
      <p:sp>
        <p:nvSpPr>
          <p:cNvPr id="64" name="Rounded Rectangle 37">
            <a:extLst>
              <a:ext uri="{FF2B5EF4-FFF2-40B4-BE49-F238E27FC236}">
                <a16:creationId xmlns:a16="http://schemas.microsoft.com/office/drawing/2014/main" id="{2B041378-595D-BD87-03EB-41484BB78605}"/>
              </a:ext>
            </a:extLst>
          </p:cNvPr>
          <p:cNvSpPr/>
          <p:nvPr/>
        </p:nvSpPr>
        <p:spPr>
          <a:xfrm rot="5400000">
            <a:off x="2753346" y="2874240"/>
            <a:ext cx="277001" cy="358323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65" name="Rounded Rectangle 37">
            <a:extLst>
              <a:ext uri="{FF2B5EF4-FFF2-40B4-BE49-F238E27FC236}">
                <a16:creationId xmlns:a16="http://schemas.microsoft.com/office/drawing/2014/main" id="{918FC266-E4E6-59C7-8A06-0943C511D951}"/>
              </a:ext>
            </a:extLst>
          </p:cNvPr>
          <p:cNvSpPr/>
          <p:nvPr/>
        </p:nvSpPr>
        <p:spPr>
          <a:xfrm rot="5400000">
            <a:off x="4359148" y="4476092"/>
            <a:ext cx="286793" cy="364363"/>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66" name="Rectangle 65">
            <a:extLst>
              <a:ext uri="{FF2B5EF4-FFF2-40B4-BE49-F238E27FC236}">
                <a16:creationId xmlns:a16="http://schemas.microsoft.com/office/drawing/2014/main" id="{3861C31F-D9AB-BC36-6EF5-1B6423080643}"/>
              </a:ext>
            </a:extLst>
          </p:cNvPr>
          <p:cNvSpPr/>
          <p:nvPr/>
        </p:nvSpPr>
        <p:spPr>
          <a:xfrm>
            <a:off x="4320364" y="4497120"/>
            <a:ext cx="407484"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4</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70" name="Rectangle 69">
            <a:extLst>
              <a:ext uri="{FF2B5EF4-FFF2-40B4-BE49-F238E27FC236}">
                <a16:creationId xmlns:a16="http://schemas.microsoft.com/office/drawing/2014/main" id="{5619E56B-2EB7-A55E-5FCD-C6284E71CF86}"/>
              </a:ext>
            </a:extLst>
          </p:cNvPr>
          <p:cNvSpPr/>
          <p:nvPr/>
        </p:nvSpPr>
        <p:spPr>
          <a:xfrm>
            <a:off x="7495592" y="4514336"/>
            <a:ext cx="407484"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0%</a:t>
            </a:r>
          </a:p>
        </p:txBody>
      </p:sp>
      <p:grpSp>
        <p:nvGrpSpPr>
          <p:cNvPr id="77" name="Group 76">
            <a:extLst>
              <a:ext uri="{FF2B5EF4-FFF2-40B4-BE49-F238E27FC236}">
                <a16:creationId xmlns:a16="http://schemas.microsoft.com/office/drawing/2014/main" id="{BD893E6C-CF9E-362E-574C-946DCB1C7DD9}"/>
              </a:ext>
            </a:extLst>
          </p:cNvPr>
          <p:cNvGrpSpPr/>
          <p:nvPr/>
        </p:nvGrpSpPr>
        <p:grpSpPr>
          <a:xfrm flipH="1">
            <a:off x="780312" y="5301208"/>
            <a:ext cx="4091552" cy="259474"/>
            <a:chOff x="7330757" y="2754664"/>
            <a:chExt cx="2751323" cy="259474"/>
          </a:xfrm>
        </p:grpSpPr>
        <p:sp>
          <p:nvSpPr>
            <p:cNvPr id="78" name="Rectangle 54">
              <a:extLst>
                <a:ext uri="{FF2B5EF4-FFF2-40B4-BE49-F238E27FC236}">
                  <a16:creationId xmlns:a16="http://schemas.microsoft.com/office/drawing/2014/main" id="{CF7EB90E-DB55-E4FC-DFCD-952A71EF2FCE}"/>
                </a:ext>
              </a:extLst>
            </p:cNvPr>
            <p:cNvSpPr/>
            <p:nvPr/>
          </p:nvSpPr>
          <p:spPr>
            <a:xfrm>
              <a:off x="9621746" y="2754664"/>
              <a:ext cx="460334" cy="253146"/>
            </a:xfrm>
            <a:prstGeom prst="rect">
              <a:avLst/>
            </a:prstGeom>
          </p:spPr>
          <p:txBody>
            <a:bodyPr wrap="square">
              <a:spAutoFit/>
            </a:bodyPr>
            <a:lstStyle/>
            <a:p>
              <a:pPr algn="ctr" defTabSz="1219170">
                <a:lnSpc>
                  <a:spcPct val="95000"/>
                </a:lnSpc>
              </a:pPr>
              <a:r>
                <a:rPr lang="el-GR" sz="1050" b="1" dirty="0"/>
                <a:t>60</a:t>
              </a:r>
              <a:r>
                <a:rPr lang="en-US" sz="1050" b="1" dirty="0"/>
                <a:t>%</a:t>
              </a:r>
            </a:p>
          </p:txBody>
        </p:sp>
        <p:sp>
          <p:nvSpPr>
            <p:cNvPr id="79" name="Rectangle 54">
              <a:extLst>
                <a:ext uri="{FF2B5EF4-FFF2-40B4-BE49-F238E27FC236}">
                  <a16:creationId xmlns:a16="http://schemas.microsoft.com/office/drawing/2014/main" id="{BD3FF29D-DC22-31A3-BE35-711B7AB754E5}"/>
                </a:ext>
              </a:extLst>
            </p:cNvPr>
            <p:cNvSpPr/>
            <p:nvPr/>
          </p:nvSpPr>
          <p:spPr>
            <a:xfrm>
              <a:off x="9189639" y="2760773"/>
              <a:ext cx="480527" cy="253146"/>
            </a:xfrm>
            <a:prstGeom prst="rect">
              <a:avLst/>
            </a:prstGeom>
          </p:spPr>
          <p:txBody>
            <a:bodyPr wrap="square">
              <a:spAutoFit/>
            </a:bodyPr>
            <a:lstStyle/>
            <a:p>
              <a:pPr algn="ctr" defTabSz="1219170">
                <a:lnSpc>
                  <a:spcPct val="95000"/>
                </a:lnSpc>
              </a:pPr>
              <a:r>
                <a:rPr lang="el-GR" sz="1050" b="1" dirty="0"/>
                <a:t>50</a:t>
              </a:r>
              <a:r>
                <a:rPr lang="en-US" sz="1050" b="1" dirty="0"/>
                <a:t>%</a:t>
              </a:r>
            </a:p>
          </p:txBody>
        </p:sp>
        <p:sp>
          <p:nvSpPr>
            <p:cNvPr id="80" name="Rectangle 54">
              <a:extLst>
                <a:ext uri="{FF2B5EF4-FFF2-40B4-BE49-F238E27FC236}">
                  <a16:creationId xmlns:a16="http://schemas.microsoft.com/office/drawing/2014/main" id="{DEA87306-71CC-ECC2-50B1-4EE9265F2846}"/>
                </a:ext>
              </a:extLst>
            </p:cNvPr>
            <p:cNvSpPr/>
            <p:nvPr/>
          </p:nvSpPr>
          <p:spPr>
            <a:xfrm>
              <a:off x="8815516" y="2757436"/>
              <a:ext cx="467282" cy="253146"/>
            </a:xfrm>
            <a:prstGeom prst="rect">
              <a:avLst/>
            </a:prstGeom>
          </p:spPr>
          <p:txBody>
            <a:bodyPr wrap="square">
              <a:spAutoFit/>
            </a:bodyPr>
            <a:lstStyle/>
            <a:p>
              <a:pPr algn="ctr" defTabSz="1219170">
                <a:lnSpc>
                  <a:spcPct val="95000"/>
                </a:lnSpc>
              </a:pPr>
              <a:r>
                <a:rPr lang="el-GR" sz="1050" b="1" dirty="0"/>
                <a:t>40</a:t>
              </a:r>
              <a:r>
                <a:rPr lang="en-US" sz="1050" b="1" dirty="0"/>
                <a:t>%</a:t>
              </a:r>
            </a:p>
          </p:txBody>
        </p:sp>
        <p:sp>
          <p:nvSpPr>
            <p:cNvPr id="81" name="Rectangle 54">
              <a:extLst>
                <a:ext uri="{FF2B5EF4-FFF2-40B4-BE49-F238E27FC236}">
                  <a16:creationId xmlns:a16="http://schemas.microsoft.com/office/drawing/2014/main" id="{B6447382-6235-A2C3-C8F0-A2C489331B40}"/>
                </a:ext>
              </a:extLst>
            </p:cNvPr>
            <p:cNvSpPr/>
            <p:nvPr/>
          </p:nvSpPr>
          <p:spPr>
            <a:xfrm>
              <a:off x="8433748" y="2757436"/>
              <a:ext cx="461681" cy="253146"/>
            </a:xfrm>
            <a:prstGeom prst="rect">
              <a:avLst/>
            </a:prstGeom>
          </p:spPr>
          <p:txBody>
            <a:bodyPr wrap="square">
              <a:spAutoFit/>
            </a:bodyPr>
            <a:lstStyle/>
            <a:p>
              <a:pPr algn="ctr" defTabSz="1219170">
                <a:lnSpc>
                  <a:spcPct val="95000"/>
                </a:lnSpc>
              </a:pPr>
              <a:r>
                <a:rPr lang="el-GR" sz="1050" b="1" dirty="0"/>
                <a:t>30</a:t>
              </a:r>
              <a:r>
                <a:rPr lang="en-US" sz="1050" b="1" dirty="0"/>
                <a:t>%</a:t>
              </a:r>
            </a:p>
          </p:txBody>
        </p:sp>
        <p:sp>
          <p:nvSpPr>
            <p:cNvPr id="82" name="Rectangle 54">
              <a:extLst>
                <a:ext uri="{FF2B5EF4-FFF2-40B4-BE49-F238E27FC236}">
                  <a16:creationId xmlns:a16="http://schemas.microsoft.com/office/drawing/2014/main" id="{33CFF4E8-418B-1F6E-A7D6-08902CAEE58E}"/>
                </a:ext>
              </a:extLst>
            </p:cNvPr>
            <p:cNvSpPr/>
            <p:nvPr/>
          </p:nvSpPr>
          <p:spPr>
            <a:xfrm>
              <a:off x="7636482" y="2760497"/>
              <a:ext cx="461681" cy="253146"/>
            </a:xfrm>
            <a:prstGeom prst="rect">
              <a:avLst/>
            </a:prstGeom>
          </p:spPr>
          <p:txBody>
            <a:bodyPr wrap="square">
              <a:spAutoFit/>
            </a:bodyPr>
            <a:lstStyle/>
            <a:p>
              <a:pPr algn="ctr" defTabSz="1219170">
                <a:lnSpc>
                  <a:spcPct val="95000"/>
                </a:lnSpc>
              </a:pPr>
              <a:r>
                <a:rPr lang="el-GR" sz="1050" b="1" dirty="0"/>
                <a:t>10</a:t>
              </a:r>
              <a:r>
                <a:rPr lang="en-US" sz="1050" b="1" dirty="0"/>
                <a:t>%</a:t>
              </a:r>
            </a:p>
          </p:txBody>
        </p:sp>
        <p:sp>
          <p:nvSpPr>
            <p:cNvPr id="83" name="Rectangle 54">
              <a:extLst>
                <a:ext uri="{FF2B5EF4-FFF2-40B4-BE49-F238E27FC236}">
                  <a16:creationId xmlns:a16="http://schemas.microsoft.com/office/drawing/2014/main" id="{E5011986-4DC3-838F-11AA-EA0B3E41806A}"/>
                </a:ext>
              </a:extLst>
            </p:cNvPr>
            <p:cNvSpPr/>
            <p:nvPr/>
          </p:nvSpPr>
          <p:spPr>
            <a:xfrm>
              <a:off x="8052789" y="2757436"/>
              <a:ext cx="455272" cy="253146"/>
            </a:xfrm>
            <a:prstGeom prst="rect">
              <a:avLst/>
            </a:prstGeom>
          </p:spPr>
          <p:txBody>
            <a:bodyPr wrap="square">
              <a:spAutoFit/>
            </a:bodyPr>
            <a:lstStyle/>
            <a:p>
              <a:pPr algn="ctr" defTabSz="1219170">
                <a:lnSpc>
                  <a:spcPct val="95000"/>
                </a:lnSpc>
              </a:pPr>
              <a:r>
                <a:rPr lang="el-GR" sz="1050" b="1" dirty="0"/>
                <a:t>20</a:t>
              </a:r>
              <a:r>
                <a:rPr lang="en-US" sz="1050" b="1" dirty="0"/>
                <a:t>%</a:t>
              </a:r>
            </a:p>
          </p:txBody>
        </p:sp>
        <p:sp>
          <p:nvSpPr>
            <p:cNvPr id="84" name="Rectangle 54">
              <a:extLst>
                <a:ext uri="{FF2B5EF4-FFF2-40B4-BE49-F238E27FC236}">
                  <a16:creationId xmlns:a16="http://schemas.microsoft.com/office/drawing/2014/main" id="{B06FCB04-C406-8DE1-AC85-E7E55B8A6B8E}"/>
                </a:ext>
              </a:extLst>
            </p:cNvPr>
            <p:cNvSpPr/>
            <p:nvPr/>
          </p:nvSpPr>
          <p:spPr>
            <a:xfrm>
              <a:off x="7330757" y="2760992"/>
              <a:ext cx="396260" cy="253146"/>
            </a:xfrm>
            <a:prstGeom prst="rect">
              <a:avLst/>
            </a:prstGeom>
          </p:spPr>
          <p:txBody>
            <a:bodyPr wrap="square">
              <a:spAutoFit/>
            </a:bodyPr>
            <a:lstStyle/>
            <a:p>
              <a:pPr algn="ctr" defTabSz="1219170">
                <a:lnSpc>
                  <a:spcPct val="95000"/>
                </a:lnSpc>
              </a:pPr>
              <a:r>
                <a:rPr lang="el-GR" sz="1050" b="1" dirty="0"/>
                <a:t>0</a:t>
              </a:r>
              <a:r>
                <a:rPr lang="en-US" sz="1050" b="1" dirty="0"/>
                <a:t>%</a:t>
              </a:r>
            </a:p>
          </p:txBody>
        </p:sp>
      </p:grpSp>
      <p:grpSp>
        <p:nvGrpSpPr>
          <p:cNvPr id="85" name="Group 84">
            <a:extLst>
              <a:ext uri="{FF2B5EF4-FFF2-40B4-BE49-F238E27FC236}">
                <a16:creationId xmlns:a16="http://schemas.microsoft.com/office/drawing/2014/main" id="{4B45F5D9-7AE1-3DF7-90DA-E63065CE7BE6}"/>
              </a:ext>
            </a:extLst>
          </p:cNvPr>
          <p:cNvGrpSpPr/>
          <p:nvPr/>
        </p:nvGrpSpPr>
        <p:grpSpPr>
          <a:xfrm>
            <a:off x="7320136" y="5301208"/>
            <a:ext cx="4091552" cy="259474"/>
            <a:chOff x="7330757" y="2754664"/>
            <a:chExt cx="2751323" cy="259474"/>
          </a:xfrm>
        </p:grpSpPr>
        <p:sp>
          <p:nvSpPr>
            <p:cNvPr id="86" name="Rectangle 54">
              <a:extLst>
                <a:ext uri="{FF2B5EF4-FFF2-40B4-BE49-F238E27FC236}">
                  <a16:creationId xmlns:a16="http://schemas.microsoft.com/office/drawing/2014/main" id="{71A5D580-C1D2-6D6F-DAD0-27790E11DE3E}"/>
                </a:ext>
              </a:extLst>
            </p:cNvPr>
            <p:cNvSpPr/>
            <p:nvPr/>
          </p:nvSpPr>
          <p:spPr>
            <a:xfrm>
              <a:off x="9621746" y="2754664"/>
              <a:ext cx="460334" cy="253146"/>
            </a:xfrm>
            <a:prstGeom prst="rect">
              <a:avLst/>
            </a:prstGeom>
          </p:spPr>
          <p:txBody>
            <a:bodyPr wrap="square">
              <a:spAutoFit/>
            </a:bodyPr>
            <a:lstStyle/>
            <a:p>
              <a:pPr algn="ctr" defTabSz="1219170">
                <a:lnSpc>
                  <a:spcPct val="95000"/>
                </a:lnSpc>
              </a:pPr>
              <a:r>
                <a:rPr lang="el-GR" sz="1050" b="1" dirty="0"/>
                <a:t>60</a:t>
              </a:r>
              <a:r>
                <a:rPr lang="en-US" sz="1050" b="1" dirty="0"/>
                <a:t>%</a:t>
              </a:r>
            </a:p>
          </p:txBody>
        </p:sp>
        <p:sp>
          <p:nvSpPr>
            <p:cNvPr id="87" name="Rectangle 54">
              <a:extLst>
                <a:ext uri="{FF2B5EF4-FFF2-40B4-BE49-F238E27FC236}">
                  <a16:creationId xmlns:a16="http://schemas.microsoft.com/office/drawing/2014/main" id="{EDCE62DB-4EC6-26F7-4162-6864376A6A89}"/>
                </a:ext>
              </a:extLst>
            </p:cNvPr>
            <p:cNvSpPr/>
            <p:nvPr/>
          </p:nvSpPr>
          <p:spPr>
            <a:xfrm>
              <a:off x="9189639" y="2760773"/>
              <a:ext cx="480527" cy="253146"/>
            </a:xfrm>
            <a:prstGeom prst="rect">
              <a:avLst/>
            </a:prstGeom>
          </p:spPr>
          <p:txBody>
            <a:bodyPr wrap="square">
              <a:spAutoFit/>
            </a:bodyPr>
            <a:lstStyle/>
            <a:p>
              <a:pPr algn="ctr" defTabSz="1219170">
                <a:lnSpc>
                  <a:spcPct val="95000"/>
                </a:lnSpc>
              </a:pPr>
              <a:r>
                <a:rPr lang="el-GR" sz="1050" b="1" dirty="0"/>
                <a:t>50</a:t>
              </a:r>
              <a:r>
                <a:rPr lang="en-US" sz="1050" b="1" dirty="0"/>
                <a:t>%</a:t>
              </a:r>
            </a:p>
          </p:txBody>
        </p:sp>
        <p:sp>
          <p:nvSpPr>
            <p:cNvPr id="88" name="Rectangle 54">
              <a:extLst>
                <a:ext uri="{FF2B5EF4-FFF2-40B4-BE49-F238E27FC236}">
                  <a16:creationId xmlns:a16="http://schemas.microsoft.com/office/drawing/2014/main" id="{21DBD3D1-BF14-C415-65A5-80544BD6DD07}"/>
                </a:ext>
              </a:extLst>
            </p:cNvPr>
            <p:cNvSpPr/>
            <p:nvPr/>
          </p:nvSpPr>
          <p:spPr>
            <a:xfrm>
              <a:off x="8815516" y="2757436"/>
              <a:ext cx="467282" cy="253146"/>
            </a:xfrm>
            <a:prstGeom prst="rect">
              <a:avLst/>
            </a:prstGeom>
          </p:spPr>
          <p:txBody>
            <a:bodyPr wrap="square">
              <a:spAutoFit/>
            </a:bodyPr>
            <a:lstStyle/>
            <a:p>
              <a:pPr algn="ctr" defTabSz="1219170">
                <a:lnSpc>
                  <a:spcPct val="95000"/>
                </a:lnSpc>
              </a:pPr>
              <a:r>
                <a:rPr lang="el-GR" sz="1050" b="1" dirty="0"/>
                <a:t>40</a:t>
              </a:r>
              <a:r>
                <a:rPr lang="en-US" sz="1050" b="1" dirty="0"/>
                <a:t>%</a:t>
              </a:r>
            </a:p>
          </p:txBody>
        </p:sp>
        <p:sp>
          <p:nvSpPr>
            <p:cNvPr id="89" name="Rectangle 54">
              <a:extLst>
                <a:ext uri="{FF2B5EF4-FFF2-40B4-BE49-F238E27FC236}">
                  <a16:creationId xmlns:a16="http://schemas.microsoft.com/office/drawing/2014/main" id="{19CD635B-0704-546D-F44B-5764F9FE385F}"/>
                </a:ext>
              </a:extLst>
            </p:cNvPr>
            <p:cNvSpPr/>
            <p:nvPr/>
          </p:nvSpPr>
          <p:spPr>
            <a:xfrm>
              <a:off x="8433748" y="2757436"/>
              <a:ext cx="461681" cy="253146"/>
            </a:xfrm>
            <a:prstGeom prst="rect">
              <a:avLst/>
            </a:prstGeom>
          </p:spPr>
          <p:txBody>
            <a:bodyPr wrap="square">
              <a:spAutoFit/>
            </a:bodyPr>
            <a:lstStyle/>
            <a:p>
              <a:pPr algn="ctr" defTabSz="1219170">
                <a:lnSpc>
                  <a:spcPct val="95000"/>
                </a:lnSpc>
              </a:pPr>
              <a:r>
                <a:rPr lang="el-GR" sz="1050" b="1" dirty="0"/>
                <a:t>30</a:t>
              </a:r>
              <a:r>
                <a:rPr lang="en-US" sz="1050" b="1" dirty="0"/>
                <a:t>%</a:t>
              </a:r>
            </a:p>
          </p:txBody>
        </p:sp>
        <p:sp>
          <p:nvSpPr>
            <p:cNvPr id="90" name="Rectangle 54">
              <a:extLst>
                <a:ext uri="{FF2B5EF4-FFF2-40B4-BE49-F238E27FC236}">
                  <a16:creationId xmlns:a16="http://schemas.microsoft.com/office/drawing/2014/main" id="{79FECA64-0328-1CF1-0089-CFD6E2C2DCC6}"/>
                </a:ext>
              </a:extLst>
            </p:cNvPr>
            <p:cNvSpPr/>
            <p:nvPr/>
          </p:nvSpPr>
          <p:spPr>
            <a:xfrm>
              <a:off x="7636482" y="2760497"/>
              <a:ext cx="461681" cy="253146"/>
            </a:xfrm>
            <a:prstGeom prst="rect">
              <a:avLst/>
            </a:prstGeom>
          </p:spPr>
          <p:txBody>
            <a:bodyPr wrap="square">
              <a:spAutoFit/>
            </a:bodyPr>
            <a:lstStyle/>
            <a:p>
              <a:pPr algn="ctr" defTabSz="1219170">
                <a:lnSpc>
                  <a:spcPct val="95000"/>
                </a:lnSpc>
              </a:pPr>
              <a:r>
                <a:rPr lang="el-GR" sz="1050" b="1" dirty="0"/>
                <a:t>10</a:t>
              </a:r>
              <a:r>
                <a:rPr lang="en-US" sz="1050" b="1" dirty="0"/>
                <a:t>%</a:t>
              </a:r>
            </a:p>
          </p:txBody>
        </p:sp>
        <p:sp>
          <p:nvSpPr>
            <p:cNvPr id="91" name="Rectangle 54">
              <a:extLst>
                <a:ext uri="{FF2B5EF4-FFF2-40B4-BE49-F238E27FC236}">
                  <a16:creationId xmlns:a16="http://schemas.microsoft.com/office/drawing/2014/main" id="{F1207F7D-05EC-FE6F-1C8C-10854D9BDF22}"/>
                </a:ext>
              </a:extLst>
            </p:cNvPr>
            <p:cNvSpPr/>
            <p:nvPr/>
          </p:nvSpPr>
          <p:spPr>
            <a:xfrm>
              <a:off x="8052789" y="2757436"/>
              <a:ext cx="455272" cy="253146"/>
            </a:xfrm>
            <a:prstGeom prst="rect">
              <a:avLst/>
            </a:prstGeom>
          </p:spPr>
          <p:txBody>
            <a:bodyPr wrap="square">
              <a:spAutoFit/>
            </a:bodyPr>
            <a:lstStyle/>
            <a:p>
              <a:pPr algn="ctr" defTabSz="1219170">
                <a:lnSpc>
                  <a:spcPct val="95000"/>
                </a:lnSpc>
              </a:pPr>
              <a:r>
                <a:rPr lang="el-GR" sz="1050" b="1" dirty="0"/>
                <a:t>20</a:t>
              </a:r>
              <a:r>
                <a:rPr lang="en-US" sz="1050" b="1" dirty="0"/>
                <a:t>%</a:t>
              </a:r>
            </a:p>
          </p:txBody>
        </p:sp>
        <p:sp>
          <p:nvSpPr>
            <p:cNvPr id="92" name="Rectangle 54">
              <a:extLst>
                <a:ext uri="{FF2B5EF4-FFF2-40B4-BE49-F238E27FC236}">
                  <a16:creationId xmlns:a16="http://schemas.microsoft.com/office/drawing/2014/main" id="{F2023D2D-976B-90A2-A23F-EBEAEA248B83}"/>
                </a:ext>
              </a:extLst>
            </p:cNvPr>
            <p:cNvSpPr/>
            <p:nvPr/>
          </p:nvSpPr>
          <p:spPr>
            <a:xfrm>
              <a:off x="7330757" y="2760992"/>
              <a:ext cx="396260" cy="253146"/>
            </a:xfrm>
            <a:prstGeom prst="rect">
              <a:avLst/>
            </a:prstGeom>
          </p:spPr>
          <p:txBody>
            <a:bodyPr wrap="square">
              <a:spAutoFit/>
            </a:bodyPr>
            <a:lstStyle/>
            <a:p>
              <a:pPr algn="ctr" defTabSz="1219170">
                <a:lnSpc>
                  <a:spcPct val="95000"/>
                </a:lnSpc>
              </a:pPr>
              <a:r>
                <a:rPr lang="el-GR" sz="1050" b="1" dirty="0"/>
                <a:t>0</a:t>
              </a:r>
              <a:r>
                <a:rPr lang="en-US" sz="1050" b="1" dirty="0"/>
                <a:t>%</a:t>
              </a:r>
            </a:p>
          </p:txBody>
        </p:sp>
      </p:grpSp>
      <p:sp>
        <p:nvSpPr>
          <p:cNvPr id="4" name="Rectangle 3">
            <a:extLst>
              <a:ext uri="{FF2B5EF4-FFF2-40B4-BE49-F238E27FC236}">
                <a16:creationId xmlns:a16="http://schemas.microsoft.com/office/drawing/2014/main" id="{21C7CA76-3AAB-C7F2-145B-5C4268212985}"/>
              </a:ext>
            </a:extLst>
          </p:cNvPr>
          <p:cNvSpPr/>
          <p:nvPr/>
        </p:nvSpPr>
        <p:spPr>
          <a:xfrm>
            <a:off x="550404" y="3046027"/>
            <a:ext cx="4285438" cy="963578"/>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AFF73AC-6D49-FE12-3B6B-B901345D293F}"/>
              </a:ext>
            </a:extLst>
          </p:cNvPr>
          <p:cNvSpPr txBox="1"/>
          <p:nvPr/>
        </p:nvSpPr>
        <p:spPr>
          <a:xfrm>
            <a:off x="298254" y="3335467"/>
            <a:ext cx="544570" cy="307777"/>
          </a:xfrm>
          <a:prstGeom prst="rect">
            <a:avLst/>
          </a:prstGeom>
          <a:solidFill>
            <a:schemeClr val="bg1"/>
          </a:solidFill>
        </p:spPr>
        <p:txBody>
          <a:bodyPr wrap="square" rtlCol="0">
            <a:spAutoFit/>
          </a:bodyPr>
          <a:lstStyle/>
          <a:p>
            <a:pPr algn="ctr"/>
            <a:r>
              <a:rPr lang="el-GR" sz="1400" b="1" dirty="0">
                <a:solidFill>
                  <a:srgbClr val="FF0000"/>
                </a:solidFill>
              </a:rPr>
              <a:t>65%</a:t>
            </a:r>
            <a:endParaRPr lang="en-US" sz="1400" b="1" dirty="0">
              <a:solidFill>
                <a:srgbClr val="FF0000"/>
              </a:solidFill>
            </a:endParaRPr>
          </a:p>
        </p:txBody>
      </p:sp>
      <p:sp>
        <p:nvSpPr>
          <p:cNvPr id="7" name="Rectangle 6">
            <a:extLst>
              <a:ext uri="{FF2B5EF4-FFF2-40B4-BE49-F238E27FC236}">
                <a16:creationId xmlns:a16="http://schemas.microsoft.com/office/drawing/2014/main" id="{5BFF495E-E765-5568-0BEC-A3FA432A58D7}"/>
              </a:ext>
            </a:extLst>
          </p:cNvPr>
          <p:cNvSpPr/>
          <p:nvPr/>
        </p:nvSpPr>
        <p:spPr>
          <a:xfrm>
            <a:off x="7342149" y="3047616"/>
            <a:ext cx="4285438" cy="963578"/>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9A9F4B8-36D1-82B8-D070-205B97F52F58}"/>
              </a:ext>
            </a:extLst>
          </p:cNvPr>
          <p:cNvSpPr txBox="1"/>
          <p:nvPr/>
        </p:nvSpPr>
        <p:spPr>
          <a:xfrm>
            <a:off x="11384061" y="3336904"/>
            <a:ext cx="544570" cy="307777"/>
          </a:xfrm>
          <a:prstGeom prst="rect">
            <a:avLst/>
          </a:prstGeom>
          <a:solidFill>
            <a:schemeClr val="bg1"/>
          </a:solidFill>
        </p:spPr>
        <p:txBody>
          <a:bodyPr wrap="square" rtlCol="0">
            <a:spAutoFit/>
          </a:bodyPr>
          <a:lstStyle/>
          <a:p>
            <a:pPr algn="ctr"/>
            <a:r>
              <a:rPr lang="el-GR" sz="1400" b="1" dirty="0">
                <a:solidFill>
                  <a:srgbClr val="FF0000"/>
                </a:solidFill>
              </a:rPr>
              <a:t>73%</a:t>
            </a:r>
            <a:endParaRPr lang="en-US" sz="1400" b="1" dirty="0">
              <a:solidFill>
                <a:srgbClr val="FF0000"/>
              </a:solidFill>
            </a:endParaRPr>
          </a:p>
        </p:txBody>
      </p:sp>
    </p:spTree>
    <p:extLst>
      <p:ext uri="{BB962C8B-B14F-4D97-AF65-F5344CB8AC3E}">
        <p14:creationId xmlns:p14="http://schemas.microsoft.com/office/powerpoint/2010/main" val="2557521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7BB43-FE89-AA47-E190-C3D1C83D6CFA}"/>
            </a:ext>
          </a:extLst>
        </p:cNvPr>
        <p:cNvGrpSpPr/>
        <p:nvPr/>
      </p:nvGrpSpPr>
      <p:grpSpPr>
        <a:xfrm>
          <a:off x="0" y="0"/>
          <a:ext cx="0" cy="0"/>
          <a:chOff x="0" y="0"/>
          <a:chExt cx="0" cy="0"/>
        </a:xfrm>
      </p:grpSpPr>
      <p:sp>
        <p:nvSpPr>
          <p:cNvPr id="69" name="Rectangle: Rounded Corners 68">
            <a:extLst>
              <a:ext uri="{FF2B5EF4-FFF2-40B4-BE49-F238E27FC236}">
                <a16:creationId xmlns:a16="http://schemas.microsoft.com/office/drawing/2014/main" id="{782188DC-C144-78A8-A023-AB2841AB80EA}"/>
              </a:ext>
            </a:extLst>
          </p:cNvPr>
          <p:cNvSpPr/>
          <p:nvPr/>
        </p:nvSpPr>
        <p:spPr>
          <a:xfrm>
            <a:off x="6960865" y="1236121"/>
            <a:ext cx="1511399" cy="659899"/>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TextBox 75">
            <a:extLst>
              <a:ext uri="{FF2B5EF4-FFF2-40B4-BE49-F238E27FC236}">
                <a16:creationId xmlns:a16="http://schemas.microsoft.com/office/drawing/2014/main" id="{07F65CDF-F65D-BEE6-5179-6F65C5D24BA7}"/>
              </a:ext>
            </a:extLst>
          </p:cNvPr>
          <p:cNvSpPr txBox="1"/>
          <p:nvPr/>
        </p:nvSpPr>
        <p:spPr>
          <a:xfrm>
            <a:off x="0" y="135769"/>
            <a:ext cx="12192000" cy="923330"/>
          </a:xfrm>
          <a:prstGeom prst="rect">
            <a:avLst/>
          </a:prstGeom>
          <a:noFill/>
        </p:spPr>
        <p:txBody>
          <a:bodyPr wrap="square" rtlCol="0">
            <a:spAutoFit/>
          </a:bodyPr>
          <a:lstStyle/>
          <a:p>
            <a:pPr lvl="0" algn="r">
              <a:defRPr/>
            </a:pPr>
            <a:r>
              <a:rPr lang="el-GR" b="1" kern="0" dirty="0">
                <a:solidFill>
                  <a:prstClr val="black"/>
                </a:solidFill>
              </a:rPr>
              <a:t>Ένα πολύ σημαντικό ποσοστό  των εμπορικών/μεταποιητικών εταιριών καθώς και των εταιριών παροχής υπηρεσιών </a:t>
            </a:r>
            <a:r>
              <a:rPr lang="en-US" b="1" kern="0" dirty="0">
                <a:solidFill>
                  <a:prstClr val="black"/>
                </a:solidFill>
              </a:rPr>
              <a:t>logistics </a:t>
            </a:r>
            <a:r>
              <a:rPr lang="el-GR" b="1" kern="0" dirty="0">
                <a:solidFill>
                  <a:prstClr val="black"/>
                </a:solidFill>
              </a:rPr>
              <a:t>υιοθετούν πολλαπλές δράσεις </a:t>
            </a:r>
            <a:r>
              <a:rPr lang="en-US" b="1" kern="0" dirty="0">
                <a:solidFill>
                  <a:prstClr val="black"/>
                </a:solidFill>
              </a:rPr>
              <a:t>ESG (</a:t>
            </a:r>
            <a:r>
              <a:rPr lang="el-GR" b="1" kern="0" dirty="0">
                <a:solidFill>
                  <a:prstClr val="black"/>
                </a:solidFill>
              </a:rPr>
              <a:t>κυρίως περιβαλλοντικές) με στόχο τη μείωση του λειτουργικού κόστους καθώς και την εναρμόνισή τους με την νομοθεσία για το περιβάλλον και το κλίμα</a:t>
            </a:r>
          </a:p>
        </p:txBody>
      </p:sp>
      <p:sp>
        <p:nvSpPr>
          <p:cNvPr id="3" name="Slide Number Placeholder 1">
            <a:extLst>
              <a:ext uri="{FF2B5EF4-FFF2-40B4-BE49-F238E27FC236}">
                <a16:creationId xmlns:a16="http://schemas.microsoft.com/office/drawing/2014/main" id="{DAF492FA-87F7-0783-96FA-A45F832F5FFB}"/>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8</a:t>
            </a:fld>
            <a:endParaRPr lang="en-US" dirty="0">
              <a:solidFill>
                <a:prstClr val="black">
                  <a:tint val="75000"/>
                </a:prstClr>
              </a:solidFill>
            </a:endParaRPr>
          </a:p>
        </p:txBody>
      </p:sp>
      <p:sp>
        <p:nvSpPr>
          <p:cNvPr id="201" name="Rectangle 3">
            <a:extLst>
              <a:ext uri="{FF2B5EF4-FFF2-40B4-BE49-F238E27FC236}">
                <a16:creationId xmlns:a16="http://schemas.microsoft.com/office/drawing/2014/main" id="{E9338337-C333-2CE8-8BAE-A6EDCE2A889C}"/>
              </a:ext>
            </a:extLst>
          </p:cNvPr>
          <p:cNvSpPr/>
          <p:nvPr/>
        </p:nvSpPr>
        <p:spPr>
          <a:xfrm>
            <a:off x="261875" y="1271375"/>
            <a:ext cx="151139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Εξυπηρέτηση πελατών</a:t>
            </a:r>
          </a:p>
        </p:txBody>
      </p:sp>
      <p:sp>
        <p:nvSpPr>
          <p:cNvPr id="5" name="Rectangle 3">
            <a:extLst>
              <a:ext uri="{FF2B5EF4-FFF2-40B4-BE49-F238E27FC236}">
                <a16:creationId xmlns:a16="http://schemas.microsoft.com/office/drawing/2014/main" id="{0EA5739D-734D-5E8F-3C56-35A169DAB80F}"/>
              </a:ext>
            </a:extLst>
          </p:cNvPr>
          <p:cNvSpPr/>
          <p:nvPr/>
        </p:nvSpPr>
        <p:spPr>
          <a:xfrm>
            <a:off x="1960494" y="1267833"/>
            <a:ext cx="151139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Πρόβλεψη ζήτησης</a:t>
            </a:r>
          </a:p>
        </p:txBody>
      </p:sp>
      <p:sp>
        <p:nvSpPr>
          <p:cNvPr id="6" name="Rectangle 3">
            <a:extLst>
              <a:ext uri="{FF2B5EF4-FFF2-40B4-BE49-F238E27FC236}">
                <a16:creationId xmlns:a16="http://schemas.microsoft.com/office/drawing/2014/main" id="{420FD55E-01C1-F39A-5E8D-9DCF38463E1A}"/>
              </a:ext>
            </a:extLst>
          </p:cNvPr>
          <p:cNvSpPr/>
          <p:nvPr/>
        </p:nvSpPr>
        <p:spPr>
          <a:xfrm>
            <a:off x="3659113" y="1258284"/>
            <a:ext cx="151139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Διαχείριση αποθέματος</a:t>
            </a:r>
          </a:p>
        </p:txBody>
      </p:sp>
      <p:sp>
        <p:nvSpPr>
          <p:cNvPr id="8" name="Rectangle 3">
            <a:extLst>
              <a:ext uri="{FF2B5EF4-FFF2-40B4-BE49-F238E27FC236}">
                <a16:creationId xmlns:a16="http://schemas.microsoft.com/office/drawing/2014/main" id="{B5FC0D4D-A247-2579-D306-A0F6E9CA4C2A}"/>
              </a:ext>
            </a:extLst>
          </p:cNvPr>
          <p:cNvSpPr/>
          <p:nvPr/>
        </p:nvSpPr>
        <p:spPr>
          <a:xfrm>
            <a:off x="5261606" y="1267833"/>
            <a:ext cx="151139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Διαχείριση προμηθειών</a:t>
            </a:r>
          </a:p>
        </p:txBody>
      </p:sp>
      <p:sp>
        <p:nvSpPr>
          <p:cNvPr id="9" name="Rectangle 3">
            <a:extLst>
              <a:ext uri="{FF2B5EF4-FFF2-40B4-BE49-F238E27FC236}">
                <a16:creationId xmlns:a16="http://schemas.microsoft.com/office/drawing/2014/main" id="{CE766E0B-1722-BC35-DCDF-2821E4E5F6B9}"/>
              </a:ext>
            </a:extLst>
          </p:cNvPr>
          <p:cNvSpPr/>
          <p:nvPr/>
        </p:nvSpPr>
        <p:spPr>
          <a:xfrm>
            <a:off x="6943550" y="1267833"/>
            <a:ext cx="151139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rgbClr val="306228"/>
                </a:solidFill>
              </a:rPr>
              <a:t>Αποθήκευση αγαθών</a:t>
            </a:r>
          </a:p>
        </p:txBody>
      </p:sp>
      <p:sp>
        <p:nvSpPr>
          <p:cNvPr id="10" name="Rectangle 3">
            <a:extLst>
              <a:ext uri="{FF2B5EF4-FFF2-40B4-BE49-F238E27FC236}">
                <a16:creationId xmlns:a16="http://schemas.microsoft.com/office/drawing/2014/main" id="{87004B53-8A44-2BB1-487B-5F6E2AA855C0}"/>
              </a:ext>
            </a:extLst>
          </p:cNvPr>
          <p:cNvSpPr/>
          <p:nvPr/>
        </p:nvSpPr>
        <p:spPr>
          <a:xfrm>
            <a:off x="8702836" y="1267833"/>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Μεταφορά &amp; Διανομή αγαθών</a:t>
            </a:r>
          </a:p>
        </p:txBody>
      </p:sp>
      <p:sp>
        <p:nvSpPr>
          <p:cNvPr id="11" name="Rectangle 3">
            <a:extLst>
              <a:ext uri="{FF2B5EF4-FFF2-40B4-BE49-F238E27FC236}">
                <a16:creationId xmlns:a16="http://schemas.microsoft.com/office/drawing/2014/main" id="{E4A3DD3D-AFB3-2E40-22CD-7C5C32D061D5}"/>
              </a:ext>
            </a:extLst>
          </p:cNvPr>
          <p:cNvSpPr/>
          <p:nvPr/>
        </p:nvSpPr>
        <p:spPr>
          <a:xfrm>
            <a:off x="10534625" y="1291309"/>
            <a:ext cx="151139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Διαχείριση επιστροφών</a:t>
            </a:r>
          </a:p>
        </p:txBody>
      </p:sp>
      <p:sp>
        <p:nvSpPr>
          <p:cNvPr id="41" name="Rectangle 3">
            <a:extLst>
              <a:ext uri="{FF2B5EF4-FFF2-40B4-BE49-F238E27FC236}">
                <a16:creationId xmlns:a16="http://schemas.microsoft.com/office/drawing/2014/main" id="{42926D86-ED67-22A2-DD08-D218DEDE3C5C}"/>
              </a:ext>
            </a:extLst>
          </p:cNvPr>
          <p:cNvSpPr/>
          <p:nvPr/>
        </p:nvSpPr>
        <p:spPr>
          <a:xfrm>
            <a:off x="335360" y="2082334"/>
            <a:ext cx="3373052"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dirty="0"/>
              <a:t>Εμπορικές/Μεταποιητικές εταιρίες</a:t>
            </a:r>
          </a:p>
        </p:txBody>
      </p:sp>
      <p:sp>
        <p:nvSpPr>
          <p:cNvPr id="44" name="Rounded Rectangle 37">
            <a:extLst>
              <a:ext uri="{FF2B5EF4-FFF2-40B4-BE49-F238E27FC236}">
                <a16:creationId xmlns:a16="http://schemas.microsoft.com/office/drawing/2014/main" id="{089725D6-7890-60D6-EFED-7C144A42B25E}"/>
              </a:ext>
            </a:extLst>
          </p:cNvPr>
          <p:cNvSpPr/>
          <p:nvPr/>
        </p:nvSpPr>
        <p:spPr>
          <a:xfrm rot="5400000">
            <a:off x="10041982" y="1235081"/>
            <a:ext cx="253148"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45" name="Rounded Rectangle 37">
            <a:extLst>
              <a:ext uri="{FF2B5EF4-FFF2-40B4-BE49-F238E27FC236}">
                <a16:creationId xmlns:a16="http://schemas.microsoft.com/office/drawing/2014/main" id="{1F28D8E7-2CC1-2825-57BA-D779C2872C4D}"/>
              </a:ext>
            </a:extLst>
          </p:cNvPr>
          <p:cNvSpPr/>
          <p:nvPr/>
        </p:nvSpPr>
        <p:spPr>
          <a:xfrm rot="5400000" flipH="1" flipV="1">
            <a:off x="9247315" y="2034523"/>
            <a:ext cx="262095" cy="217696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46" name="Rounded Rectangle 37">
            <a:extLst>
              <a:ext uri="{FF2B5EF4-FFF2-40B4-BE49-F238E27FC236}">
                <a16:creationId xmlns:a16="http://schemas.microsoft.com/office/drawing/2014/main" id="{A9D6870C-2CF2-1DC8-9168-9287A8CF29E8}"/>
              </a:ext>
            </a:extLst>
          </p:cNvPr>
          <p:cNvSpPr/>
          <p:nvPr/>
        </p:nvSpPr>
        <p:spPr>
          <a:xfrm rot="5400000">
            <a:off x="10037368" y="862212"/>
            <a:ext cx="253146" cy="37696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CB302B88-6ECB-AF34-D4B8-449AE577D3BA}"/>
              </a:ext>
            </a:extLst>
          </p:cNvPr>
          <p:cNvSpPr/>
          <p:nvPr/>
        </p:nvSpPr>
        <p:spPr>
          <a:xfrm>
            <a:off x="3444567" y="2592988"/>
            <a:ext cx="4823083"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Χρήση ανακυκλώσιμων ή φιλικών προς το περιβάλλον υλικών για την αποθήκευση των αγαθών</a:t>
            </a:r>
          </a:p>
        </p:txBody>
      </p:sp>
      <p:sp>
        <p:nvSpPr>
          <p:cNvPr id="48" name="Rounded Rectangle 37">
            <a:extLst>
              <a:ext uri="{FF2B5EF4-FFF2-40B4-BE49-F238E27FC236}">
                <a16:creationId xmlns:a16="http://schemas.microsoft.com/office/drawing/2014/main" id="{11169C29-266A-17C0-FA5B-D4242D95B086}"/>
              </a:ext>
            </a:extLst>
          </p:cNvPr>
          <p:cNvSpPr/>
          <p:nvPr/>
        </p:nvSpPr>
        <p:spPr>
          <a:xfrm rot="5400000">
            <a:off x="10042838" y="1986711"/>
            <a:ext cx="253148"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49" name="Rectangle 55">
            <a:extLst>
              <a:ext uri="{FF2B5EF4-FFF2-40B4-BE49-F238E27FC236}">
                <a16:creationId xmlns:a16="http://schemas.microsoft.com/office/drawing/2014/main" id="{2B47B9AE-D92D-EB02-6E90-7F44E0C55A9C}"/>
              </a:ext>
            </a:extLst>
          </p:cNvPr>
          <p:cNvSpPr/>
          <p:nvPr/>
        </p:nvSpPr>
        <p:spPr>
          <a:xfrm>
            <a:off x="9119957" y="2985316"/>
            <a:ext cx="864475"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57</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50" name="Rectangle 49">
            <a:extLst>
              <a:ext uri="{FF2B5EF4-FFF2-40B4-BE49-F238E27FC236}">
                <a16:creationId xmlns:a16="http://schemas.microsoft.com/office/drawing/2014/main" id="{1CAC5B0D-06A4-F841-8849-65D25699207D}"/>
              </a:ext>
            </a:extLst>
          </p:cNvPr>
          <p:cNvSpPr/>
          <p:nvPr/>
        </p:nvSpPr>
        <p:spPr>
          <a:xfrm>
            <a:off x="3925482" y="2904896"/>
            <a:ext cx="4330758"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Βελτιστοποίηση του χώρου αποθήκευσης για τη μείωση της ανάγκης για επιπλέον χώρο, άσκοπες μετακινήσεις των αγαθών &amp; των εργαζομένων ή ανάγκη για υψηλά επίπεδα ενέργεια</a:t>
            </a:r>
          </a:p>
        </p:txBody>
      </p:sp>
      <p:sp>
        <p:nvSpPr>
          <p:cNvPr id="51" name="Rectangle 50">
            <a:extLst>
              <a:ext uri="{FF2B5EF4-FFF2-40B4-BE49-F238E27FC236}">
                <a16:creationId xmlns:a16="http://schemas.microsoft.com/office/drawing/2014/main" id="{3D4D0A69-DE6B-70A3-EB6C-FAC5F4814481}"/>
              </a:ext>
            </a:extLst>
          </p:cNvPr>
          <p:cNvSpPr/>
          <p:nvPr/>
        </p:nvSpPr>
        <p:spPr>
          <a:xfrm>
            <a:off x="3471894" y="3674605"/>
            <a:ext cx="4710886"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Εφαρμογή συστημάτων για τη διαχείριση και μείωση των αποβλήτων </a:t>
            </a:r>
            <a:endParaRPr kumimoji="0" lang="el-GR" sz="9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52" name="Rounded Rectangle 37">
            <a:extLst>
              <a:ext uri="{FF2B5EF4-FFF2-40B4-BE49-F238E27FC236}">
                <a16:creationId xmlns:a16="http://schemas.microsoft.com/office/drawing/2014/main" id="{D9534622-C7E6-C40E-6B45-1AD598EC0EB8}"/>
              </a:ext>
            </a:extLst>
          </p:cNvPr>
          <p:cNvSpPr/>
          <p:nvPr/>
        </p:nvSpPr>
        <p:spPr>
          <a:xfrm rot="16200000" flipH="1">
            <a:off x="8925587" y="1981537"/>
            <a:ext cx="253148" cy="1530207"/>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53" name="Rectangle 55">
            <a:extLst>
              <a:ext uri="{FF2B5EF4-FFF2-40B4-BE49-F238E27FC236}">
                <a16:creationId xmlns:a16="http://schemas.microsoft.com/office/drawing/2014/main" id="{6E394CAA-ABC1-69E7-7766-61CADD0CC36A}"/>
              </a:ext>
            </a:extLst>
          </p:cNvPr>
          <p:cNvSpPr/>
          <p:nvPr/>
        </p:nvSpPr>
        <p:spPr>
          <a:xfrm>
            <a:off x="8820200" y="2606626"/>
            <a:ext cx="660176"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41</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54" name="Rounded Rectangle 37">
            <a:extLst>
              <a:ext uri="{FF2B5EF4-FFF2-40B4-BE49-F238E27FC236}">
                <a16:creationId xmlns:a16="http://schemas.microsoft.com/office/drawing/2014/main" id="{32C21359-5246-357B-63A8-9ADC1D84494A}"/>
              </a:ext>
            </a:extLst>
          </p:cNvPr>
          <p:cNvSpPr/>
          <p:nvPr/>
        </p:nvSpPr>
        <p:spPr>
          <a:xfrm rot="16200000" flipH="1">
            <a:off x="9002277" y="3013668"/>
            <a:ext cx="256930" cy="170738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55" name="Rectangle 55">
            <a:extLst>
              <a:ext uri="{FF2B5EF4-FFF2-40B4-BE49-F238E27FC236}">
                <a16:creationId xmlns:a16="http://schemas.microsoft.com/office/drawing/2014/main" id="{897BC324-F6A2-6F76-F100-E392C82034CE}"/>
              </a:ext>
            </a:extLst>
          </p:cNvPr>
          <p:cNvSpPr/>
          <p:nvPr/>
        </p:nvSpPr>
        <p:spPr>
          <a:xfrm>
            <a:off x="8904312" y="3720017"/>
            <a:ext cx="585389"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46</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56" name="Rounded Rectangle 37">
            <a:extLst>
              <a:ext uri="{FF2B5EF4-FFF2-40B4-BE49-F238E27FC236}">
                <a16:creationId xmlns:a16="http://schemas.microsoft.com/office/drawing/2014/main" id="{1A8BFB25-703E-C8C5-5A4C-0E06D3597E20}"/>
              </a:ext>
            </a:extLst>
          </p:cNvPr>
          <p:cNvSpPr/>
          <p:nvPr/>
        </p:nvSpPr>
        <p:spPr>
          <a:xfrm rot="5400000">
            <a:off x="10035279" y="1585912"/>
            <a:ext cx="253146" cy="37696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57" name="Rectangle 56">
            <a:extLst>
              <a:ext uri="{FF2B5EF4-FFF2-40B4-BE49-F238E27FC236}">
                <a16:creationId xmlns:a16="http://schemas.microsoft.com/office/drawing/2014/main" id="{9B3853AF-5AE3-0D59-5D60-3988CC2BFD5F}"/>
              </a:ext>
            </a:extLst>
          </p:cNvPr>
          <p:cNvSpPr/>
          <p:nvPr/>
        </p:nvSpPr>
        <p:spPr>
          <a:xfrm>
            <a:off x="3460368" y="3264936"/>
            <a:ext cx="479378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Χρήση ενεργειακά αποδοτικών συστημάτων φωτισμού, κλιματισμού και</a:t>
            </a:r>
            <a:r>
              <a:rPr kumimoji="0" lang="en-US" sz="900" b="1" i="0" u="none" strike="noStrike" kern="1200" cap="none" spc="0" normalizeH="0" baseline="0" noProof="0" dirty="0">
                <a:ln>
                  <a:noFill/>
                </a:ln>
                <a:solidFill>
                  <a:prstClr val="black"/>
                </a:solidFill>
                <a:effectLst/>
                <a:uLnTx/>
                <a:uFillTx/>
                <a:latin typeface="Calibri"/>
                <a:ea typeface="+mn-ea"/>
                <a:cs typeface="+mn-cs"/>
              </a:rPr>
              <a:t> </a:t>
            </a:r>
            <a:r>
              <a:rPr kumimoji="0" lang="el-GR" sz="900" b="1" i="0" u="none" strike="noStrike" kern="1200" cap="none" spc="0" normalizeH="0" baseline="0" noProof="0" dirty="0">
                <a:ln>
                  <a:noFill/>
                </a:ln>
                <a:solidFill>
                  <a:prstClr val="black"/>
                </a:solidFill>
                <a:effectLst/>
                <a:uLnTx/>
                <a:uFillTx/>
                <a:latin typeface="Calibri"/>
                <a:ea typeface="+mn-ea"/>
                <a:cs typeface="+mn-cs"/>
              </a:rPr>
              <a:t>μηχανημάτων διακίνησης αγαθών (</a:t>
            </a:r>
            <a:r>
              <a:rPr kumimoji="0" lang="el-GR" sz="900" b="1" i="0" u="none" strike="noStrike" kern="1200" cap="none" spc="0" normalizeH="0" baseline="0" noProof="0" dirty="0" err="1">
                <a:ln>
                  <a:noFill/>
                </a:ln>
                <a:solidFill>
                  <a:prstClr val="black"/>
                </a:solidFill>
                <a:effectLst/>
                <a:uLnTx/>
                <a:uFillTx/>
                <a:latin typeface="Calibri"/>
                <a:ea typeface="+mn-ea"/>
                <a:cs typeface="+mn-cs"/>
              </a:rPr>
              <a:t>περονοφόρα</a:t>
            </a:r>
            <a:r>
              <a:rPr kumimoji="0" lang="el-GR" sz="900" b="1" i="0" u="none" strike="noStrike" kern="1200" cap="none" spc="0" normalizeH="0" baseline="0" noProof="0" dirty="0">
                <a:ln>
                  <a:noFill/>
                </a:ln>
                <a:solidFill>
                  <a:prstClr val="black"/>
                </a:solidFill>
                <a:effectLst/>
                <a:uLnTx/>
                <a:uFillTx/>
                <a:latin typeface="Calibri"/>
                <a:ea typeface="+mn-ea"/>
                <a:cs typeface="+mn-cs"/>
              </a:rPr>
              <a:t>) στις αποθήκες</a:t>
            </a:r>
            <a:endParaRPr kumimoji="0" lang="el-GR" sz="9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58" name="Rounded Rectangle 37">
            <a:extLst>
              <a:ext uri="{FF2B5EF4-FFF2-40B4-BE49-F238E27FC236}">
                <a16:creationId xmlns:a16="http://schemas.microsoft.com/office/drawing/2014/main" id="{8EA73063-32E9-A6A7-1FEE-F4DE60442604}"/>
              </a:ext>
            </a:extLst>
          </p:cNvPr>
          <p:cNvSpPr/>
          <p:nvPr/>
        </p:nvSpPr>
        <p:spPr>
          <a:xfrm rot="16200000" flipH="1">
            <a:off x="9078574" y="2547076"/>
            <a:ext cx="256930" cy="1842823"/>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4AAEED16-D723-17B8-408F-E9716E074435}"/>
              </a:ext>
            </a:extLst>
          </p:cNvPr>
          <p:cNvSpPr/>
          <p:nvPr/>
        </p:nvSpPr>
        <p:spPr>
          <a:xfrm>
            <a:off x="8904312" y="3329582"/>
            <a:ext cx="64339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4</a:t>
            </a:r>
            <a:r>
              <a:rPr kumimoji="0" lang="en-US" sz="1400" b="1" i="0" u="none" strike="noStrike" kern="1200" cap="none" spc="0" normalizeH="0" baseline="0" noProof="0" dirty="0">
                <a:ln>
                  <a:noFill/>
                </a:ln>
                <a:solidFill>
                  <a:prstClr val="white"/>
                </a:solidFill>
                <a:effectLst/>
                <a:uLnTx/>
                <a:uFillTx/>
                <a:latin typeface="Calibri"/>
                <a:ea typeface="+mn-ea"/>
                <a:cs typeface="+mn-cs"/>
              </a:rPr>
              <a:t>9</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61" name="Rounded Rectangle 37">
            <a:extLst>
              <a:ext uri="{FF2B5EF4-FFF2-40B4-BE49-F238E27FC236}">
                <a16:creationId xmlns:a16="http://schemas.microsoft.com/office/drawing/2014/main" id="{D7A54330-62A8-6FD2-C186-D38E277778D0}"/>
              </a:ext>
            </a:extLst>
          </p:cNvPr>
          <p:cNvSpPr/>
          <p:nvPr/>
        </p:nvSpPr>
        <p:spPr>
          <a:xfrm rot="5400000">
            <a:off x="10017049" y="2742297"/>
            <a:ext cx="253148"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A1746409-7763-6A5B-2D19-8A4A34132F80}"/>
              </a:ext>
            </a:extLst>
          </p:cNvPr>
          <p:cNvSpPr/>
          <p:nvPr/>
        </p:nvSpPr>
        <p:spPr>
          <a:xfrm>
            <a:off x="3460368" y="4465196"/>
            <a:ext cx="4595937"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Χρήση ανανεώσιμων πηγών ενέργειας για τη λειτουργία των αποθηκών</a:t>
            </a:r>
            <a:endParaRPr kumimoji="0" lang="el-GR" sz="9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63" name="Rounded Rectangle 37">
            <a:extLst>
              <a:ext uri="{FF2B5EF4-FFF2-40B4-BE49-F238E27FC236}">
                <a16:creationId xmlns:a16="http://schemas.microsoft.com/office/drawing/2014/main" id="{E12DEB88-79E8-C3EE-C6C1-C3F0CA694290}"/>
              </a:ext>
            </a:extLst>
          </p:cNvPr>
          <p:cNvSpPr/>
          <p:nvPr/>
        </p:nvSpPr>
        <p:spPr>
          <a:xfrm rot="16200000" flipH="1">
            <a:off x="8699009" y="4046733"/>
            <a:ext cx="256932" cy="1152430"/>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64" name="Rectangle 55">
            <a:extLst>
              <a:ext uri="{FF2B5EF4-FFF2-40B4-BE49-F238E27FC236}">
                <a16:creationId xmlns:a16="http://schemas.microsoft.com/office/drawing/2014/main" id="{3481B5F7-E1C9-8B4D-887D-9D19D73F9815}"/>
              </a:ext>
            </a:extLst>
          </p:cNvPr>
          <p:cNvSpPr/>
          <p:nvPr/>
        </p:nvSpPr>
        <p:spPr>
          <a:xfrm>
            <a:off x="8618778" y="4480378"/>
            <a:ext cx="64557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30</a:t>
            </a:r>
            <a:r>
              <a:rPr lang="el-GR" sz="1400" b="1" dirty="0">
                <a:solidFill>
                  <a:prstClr val="white"/>
                </a:solidFill>
                <a:latin typeface="Calibri"/>
              </a:rPr>
              <a:t>%</a:t>
            </a:r>
            <a:endParaRPr kumimoji="0" lang="el-GR"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Rounded Rectangle 37">
            <a:extLst>
              <a:ext uri="{FF2B5EF4-FFF2-40B4-BE49-F238E27FC236}">
                <a16:creationId xmlns:a16="http://schemas.microsoft.com/office/drawing/2014/main" id="{D322436E-16F6-0BCE-83C0-027596F3373A}"/>
              </a:ext>
            </a:extLst>
          </p:cNvPr>
          <p:cNvSpPr/>
          <p:nvPr/>
        </p:nvSpPr>
        <p:spPr>
          <a:xfrm rot="5400000">
            <a:off x="10011580" y="2379906"/>
            <a:ext cx="253146" cy="37696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66" name="Rectangle 65">
            <a:extLst>
              <a:ext uri="{FF2B5EF4-FFF2-40B4-BE49-F238E27FC236}">
                <a16:creationId xmlns:a16="http://schemas.microsoft.com/office/drawing/2014/main" id="{D8C70293-D98A-CAE5-8E10-F9AE1026BEAB}"/>
              </a:ext>
            </a:extLst>
          </p:cNvPr>
          <p:cNvSpPr/>
          <p:nvPr/>
        </p:nvSpPr>
        <p:spPr>
          <a:xfrm>
            <a:off x="3487051" y="4062729"/>
            <a:ext cx="4595937"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Υιοθέτηση περιβαλλοντικών προτύπων (πχ. ISO 14001) ή/και προτύπων για πράσινα βιομηχανικά κτήρια </a:t>
            </a:r>
          </a:p>
        </p:txBody>
      </p:sp>
      <p:sp>
        <p:nvSpPr>
          <p:cNvPr id="87" name="Rounded Rectangle 37">
            <a:extLst>
              <a:ext uri="{FF2B5EF4-FFF2-40B4-BE49-F238E27FC236}">
                <a16:creationId xmlns:a16="http://schemas.microsoft.com/office/drawing/2014/main" id="{D2F2DA0B-A0E0-73AE-61CC-CEFC8BCF0739}"/>
              </a:ext>
            </a:extLst>
          </p:cNvPr>
          <p:cNvSpPr/>
          <p:nvPr/>
        </p:nvSpPr>
        <p:spPr>
          <a:xfrm rot="16200000" flipH="1">
            <a:off x="8742687" y="3653259"/>
            <a:ext cx="256932" cy="1218451"/>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88" name="Rectangle 87">
            <a:extLst>
              <a:ext uri="{FF2B5EF4-FFF2-40B4-BE49-F238E27FC236}">
                <a16:creationId xmlns:a16="http://schemas.microsoft.com/office/drawing/2014/main" id="{45C8153A-FE6C-4380-3B01-2FBE7C93D952}"/>
              </a:ext>
            </a:extLst>
          </p:cNvPr>
          <p:cNvSpPr/>
          <p:nvPr/>
        </p:nvSpPr>
        <p:spPr>
          <a:xfrm>
            <a:off x="8616280" y="4103657"/>
            <a:ext cx="64339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33</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89" name="Rounded Rectangle 37">
            <a:extLst>
              <a:ext uri="{FF2B5EF4-FFF2-40B4-BE49-F238E27FC236}">
                <a16:creationId xmlns:a16="http://schemas.microsoft.com/office/drawing/2014/main" id="{6C58A95A-EFDD-FB22-E88E-EA9F7B00C796}"/>
              </a:ext>
            </a:extLst>
          </p:cNvPr>
          <p:cNvSpPr/>
          <p:nvPr/>
        </p:nvSpPr>
        <p:spPr>
          <a:xfrm rot="16200000" flipH="1">
            <a:off x="1907973" y="1235080"/>
            <a:ext cx="253146"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90" name="Rounded Rectangle 37">
            <a:extLst>
              <a:ext uri="{FF2B5EF4-FFF2-40B4-BE49-F238E27FC236}">
                <a16:creationId xmlns:a16="http://schemas.microsoft.com/office/drawing/2014/main" id="{DB978C05-5CD3-06A9-06C9-0A4AEADD771D}"/>
              </a:ext>
            </a:extLst>
          </p:cNvPr>
          <p:cNvSpPr/>
          <p:nvPr/>
        </p:nvSpPr>
        <p:spPr>
          <a:xfrm rot="16200000" flipV="1">
            <a:off x="2554867" y="1868046"/>
            <a:ext cx="262095" cy="2509917"/>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91" name="Rounded Rectangle 37">
            <a:extLst>
              <a:ext uri="{FF2B5EF4-FFF2-40B4-BE49-F238E27FC236}">
                <a16:creationId xmlns:a16="http://schemas.microsoft.com/office/drawing/2014/main" id="{B3734F1F-A117-80FC-0CB5-7A864711D4FD}"/>
              </a:ext>
            </a:extLst>
          </p:cNvPr>
          <p:cNvSpPr/>
          <p:nvPr/>
        </p:nvSpPr>
        <p:spPr>
          <a:xfrm rot="16200000" flipH="1">
            <a:off x="1903357" y="862212"/>
            <a:ext cx="253146" cy="37696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92" name="Rounded Rectangle 37">
            <a:extLst>
              <a:ext uri="{FF2B5EF4-FFF2-40B4-BE49-F238E27FC236}">
                <a16:creationId xmlns:a16="http://schemas.microsoft.com/office/drawing/2014/main" id="{C2CDACCF-D4B5-9320-A7CB-B4430BADD2C2}"/>
              </a:ext>
            </a:extLst>
          </p:cNvPr>
          <p:cNvSpPr/>
          <p:nvPr/>
        </p:nvSpPr>
        <p:spPr>
          <a:xfrm rot="16200000" flipH="1">
            <a:off x="1908829" y="1986710"/>
            <a:ext cx="253146"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93" name="Rectangle 55">
            <a:extLst>
              <a:ext uri="{FF2B5EF4-FFF2-40B4-BE49-F238E27FC236}">
                <a16:creationId xmlns:a16="http://schemas.microsoft.com/office/drawing/2014/main" id="{14E0F609-6B51-A417-A4D5-8CAF239566BA}"/>
              </a:ext>
            </a:extLst>
          </p:cNvPr>
          <p:cNvSpPr/>
          <p:nvPr/>
        </p:nvSpPr>
        <p:spPr>
          <a:xfrm flipH="1">
            <a:off x="2510698" y="2985316"/>
            <a:ext cx="864475"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64</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94" name="Rounded Rectangle 37">
            <a:extLst>
              <a:ext uri="{FF2B5EF4-FFF2-40B4-BE49-F238E27FC236}">
                <a16:creationId xmlns:a16="http://schemas.microsoft.com/office/drawing/2014/main" id="{1FB33265-CA70-4F4C-5FBB-2B65656980E6}"/>
              </a:ext>
            </a:extLst>
          </p:cNvPr>
          <p:cNvSpPr/>
          <p:nvPr/>
        </p:nvSpPr>
        <p:spPr>
          <a:xfrm rot="5400000">
            <a:off x="3088641" y="2051160"/>
            <a:ext cx="253148" cy="140827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95" name="Rectangle 55">
            <a:extLst>
              <a:ext uri="{FF2B5EF4-FFF2-40B4-BE49-F238E27FC236}">
                <a16:creationId xmlns:a16="http://schemas.microsoft.com/office/drawing/2014/main" id="{47B098F1-F989-80B0-E6AF-F23212034A27}"/>
              </a:ext>
            </a:extLst>
          </p:cNvPr>
          <p:cNvSpPr/>
          <p:nvPr/>
        </p:nvSpPr>
        <p:spPr>
          <a:xfrm flipH="1">
            <a:off x="3075037" y="2617167"/>
            <a:ext cx="660176"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40</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96" name="Rounded Rectangle 37">
            <a:extLst>
              <a:ext uri="{FF2B5EF4-FFF2-40B4-BE49-F238E27FC236}">
                <a16:creationId xmlns:a16="http://schemas.microsoft.com/office/drawing/2014/main" id="{D59BA049-B7D9-5DC1-98D9-7EEB10B64114}"/>
              </a:ext>
            </a:extLst>
          </p:cNvPr>
          <p:cNvSpPr/>
          <p:nvPr/>
        </p:nvSpPr>
        <p:spPr>
          <a:xfrm rot="5400000">
            <a:off x="2753587" y="2799117"/>
            <a:ext cx="256930" cy="2117641"/>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97" name="Rectangle 55">
            <a:extLst>
              <a:ext uri="{FF2B5EF4-FFF2-40B4-BE49-F238E27FC236}">
                <a16:creationId xmlns:a16="http://schemas.microsoft.com/office/drawing/2014/main" id="{6CF87C92-B1D1-37CF-5A32-21C81FD85DA9}"/>
              </a:ext>
            </a:extLst>
          </p:cNvPr>
          <p:cNvSpPr/>
          <p:nvPr/>
        </p:nvSpPr>
        <p:spPr>
          <a:xfrm flipH="1">
            <a:off x="2668209" y="3720017"/>
            <a:ext cx="585389"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55</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98" name="Rounded Rectangle 37">
            <a:extLst>
              <a:ext uri="{FF2B5EF4-FFF2-40B4-BE49-F238E27FC236}">
                <a16:creationId xmlns:a16="http://schemas.microsoft.com/office/drawing/2014/main" id="{217357C1-265D-47A5-E27E-1954008C18DF}"/>
              </a:ext>
            </a:extLst>
          </p:cNvPr>
          <p:cNvSpPr/>
          <p:nvPr/>
        </p:nvSpPr>
        <p:spPr>
          <a:xfrm rot="16200000" flipH="1">
            <a:off x="1901268" y="1585912"/>
            <a:ext cx="253146" cy="37696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99" name="Rounded Rectangle 37">
            <a:extLst>
              <a:ext uri="{FF2B5EF4-FFF2-40B4-BE49-F238E27FC236}">
                <a16:creationId xmlns:a16="http://schemas.microsoft.com/office/drawing/2014/main" id="{810B39EE-71BB-D70E-EDF7-A5AE68439F9F}"/>
              </a:ext>
            </a:extLst>
          </p:cNvPr>
          <p:cNvSpPr/>
          <p:nvPr/>
        </p:nvSpPr>
        <p:spPr>
          <a:xfrm rot="5400000">
            <a:off x="2825880" y="2521164"/>
            <a:ext cx="256930" cy="1894648"/>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44D0CBDE-C9FB-1E98-BFD7-2868E53A7F35}"/>
              </a:ext>
            </a:extLst>
          </p:cNvPr>
          <p:cNvSpPr/>
          <p:nvPr/>
        </p:nvSpPr>
        <p:spPr>
          <a:xfrm flipH="1">
            <a:off x="2803787" y="3329582"/>
            <a:ext cx="64339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4</a:t>
            </a:r>
            <a:r>
              <a:rPr kumimoji="0" lang="en-US" sz="1400" b="1" i="0" u="none" strike="noStrike" kern="1200" cap="none" spc="0" normalizeH="0" baseline="0" noProof="0" dirty="0">
                <a:ln>
                  <a:noFill/>
                </a:ln>
                <a:solidFill>
                  <a:prstClr val="white"/>
                </a:solidFill>
                <a:effectLst/>
                <a:uLnTx/>
                <a:uFillTx/>
                <a:latin typeface="Calibri"/>
                <a:ea typeface="+mn-ea"/>
                <a:cs typeface="+mn-cs"/>
              </a:rPr>
              <a:t>9</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01" name="Rounded Rectangle 37">
            <a:extLst>
              <a:ext uri="{FF2B5EF4-FFF2-40B4-BE49-F238E27FC236}">
                <a16:creationId xmlns:a16="http://schemas.microsoft.com/office/drawing/2014/main" id="{0F22B69B-9823-A7C1-9A3D-9C3A4CE1D932}"/>
              </a:ext>
            </a:extLst>
          </p:cNvPr>
          <p:cNvSpPr/>
          <p:nvPr/>
        </p:nvSpPr>
        <p:spPr>
          <a:xfrm rot="16200000" flipH="1">
            <a:off x="1883039" y="2742297"/>
            <a:ext cx="253147"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02" name="Rounded Rectangle 37">
            <a:extLst>
              <a:ext uri="{FF2B5EF4-FFF2-40B4-BE49-F238E27FC236}">
                <a16:creationId xmlns:a16="http://schemas.microsoft.com/office/drawing/2014/main" id="{B8229AB5-F3A6-6E78-8191-04030B323C99}"/>
              </a:ext>
            </a:extLst>
          </p:cNvPr>
          <p:cNvSpPr/>
          <p:nvPr/>
        </p:nvSpPr>
        <p:spPr>
          <a:xfrm rot="16200000" flipH="1">
            <a:off x="1877569" y="2379906"/>
            <a:ext cx="253146" cy="37696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04" name="Rectangle 3">
            <a:extLst>
              <a:ext uri="{FF2B5EF4-FFF2-40B4-BE49-F238E27FC236}">
                <a16:creationId xmlns:a16="http://schemas.microsoft.com/office/drawing/2014/main" id="{D44A5B12-592A-0FA1-383E-1E5D5C6DE691}"/>
              </a:ext>
            </a:extLst>
          </p:cNvPr>
          <p:cNvSpPr/>
          <p:nvPr/>
        </p:nvSpPr>
        <p:spPr>
          <a:xfrm>
            <a:off x="8256240" y="2082886"/>
            <a:ext cx="3373052"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dirty="0"/>
              <a:t>Πάροχοι υπηρεσιών εφοδιαστικής</a:t>
            </a:r>
          </a:p>
        </p:txBody>
      </p:sp>
      <p:sp>
        <p:nvSpPr>
          <p:cNvPr id="105" name="Rounded Rectangle 37">
            <a:extLst>
              <a:ext uri="{FF2B5EF4-FFF2-40B4-BE49-F238E27FC236}">
                <a16:creationId xmlns:a16="http://schemas.microsoft.com/office/drawing/2014/main" id="{7DCFCEE4-36CA-6FF0-BCCD-52EBA1BDE56F}"/>
              </a:ext>
            </a:extLst>
          </p:cNvPr>
          <p:cNvSpPr/>
          <p:nvPr/>
        </p:nvSpPr>
        <p:spPr>
          <a:xfrm rot="5400000">
            <a:off x="10035278" y="3140614"/>
            <a:ext cx="253148"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06" name="Rectangle 105">
            <a:extLst>
              <a:ext uri="{FF2B5EF4-FFF2-40B4-BE49-F238E27FC236}">
                <a16:creationId xmlns:a16="http://schemas.microsoft.com/office/drawing/2014/main" id="{8BE8C40B-F9A3-7520-6298-86CC64DE5C79}"/>
              </a:ext>
            </a:extLst>
          </p:cNvPr>
          <p:cNvSpPr/>
          <p:nvPr/>
        </p:nvSpPr>
        <p:spPr>
          <a:xfrm>
            <a:off x="3478597" y="4863513"/>
            <a:ext cx="4595937"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Εφαρμογή πράσινης τεχνολογίας για τη διαχείριση αποθηκών </a:t>
            </a:r>
            <a:endParaRPr kumimoji="0" lang="el-GR" sz="9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107" name="Rounded Rectangle 37">
            <a:extLst>
              <a:ext uri="{FF2B5EF4-FFF2-40B4-BE49-F238E27FC236}">
                <a16:creationId xmlns:a16="http://schemas.microsoft.com/office/drawing/2014/main" id="{2A30FF7A-06DC-D2CB-2AFD-066C1EE66515}"/>
              </a:ext>
            </a:extLst>
          </p:cNvPr>
          <p:cNvSpPr/>
          <p:nvPr/>
        </p:nvSpPr>
        <p:spPr>
          <a:xfrm rot="16200000" flipH="1">
            <a:off x="8493190" y="4669098"/>
            <a:ext cx="256932" cy="704333"/>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08" name="Rectangle 55">
            <a:extLst>
              <a:ext uri="{FF2B5EF4-FFF2-40B4-BE49-F238E27FC236}">
                <a16:creationId xmlns:a16="http://schemas.microsoft.com/office/drawing/2014/main" id="{3B16516A-AF47-78A5-298C-7DF026F3EC42}"/>
              </a:ext>
            </a:extLst>
          </p:cNvPr>
          <p:cNvSpPr/>
          <p:nvPr/>
        </p:nvSpPr>
        <p:spPr>
          <a:xfrm>
            <a:off x="8402754" y="4887389"/>
            <a:ext cx="64557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18</a:t>
            </a:r>
            <a:r>
              <a:rPr lang="el-GR" sz="1400" b="1" dirty="0">
                <a:solidFill>
                  <a:prstClr val="white"/>
                </a:solidFill>
                <a:latin typeface="Calibri"/>
              </a:rPr>
              <a:t>%</a:t>
            </a:r>
            <a:endParaRPr kumimoji="0" lang="el-GR"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9" name="Rounded Rectangle 37">
            <a:extLst>
              <a:ext uri="{FF2B5EF4-FFF2-40B4-BE49-F238E27FC236}">
                <a16:creationId xmlns:a16="http://schemas.microsoft.com/office/drawing/2014/main" id="{22342D69-BB07-DB47-9D83-9030B30884A8}"/>
              </a:ext>
            </a:extLst>
          </p:cNvPr>
          <p:cNvSpPr/>
          <p:nvPr/>
        </p:nvSpPr>
        <p:spPr>
          <a:xfrm rot="16200000" flipH="1">
            <a:off x="1901268" y="3140614"/>
            <a:ext cx="253147"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10" name="Rounded Rectangle 37">
            <a:extLst>
              <a:ext uri="{FF2B5EF4-FFF2-40B4-BE49-F238E27FC236}">
                <a16:creationId xmlns:a16="http://schemas.microsoft.com/office/drawing/2014/main" id="{733BC1AA-1F72-C561-066C-FE620A06F0CC}"/>
              </a:ext>
            </a:extLst>
          </p:cNvPr>
          <p:cNvSpPr/>
          <p:nvPr/>
        </p:nvSpPr>
        <p:spPr>
          <a:xfrm rot="5400000">
            <a:off x="10035278" y="3550452"/>
            <a:ext cx="253148"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14F78B7A-D09C-33D6-1950-05BD5F5C842B}"/>
              </a:ext>
            </a:extLst>
          </p:cNvPr>
          <p:cNvSpPr/>
          <p:nvPr/>
        </p:nvSpPr>
        <p:spPr>
          <a:xfrm>
            <a:off x="3575720" y="5273351"/>
            <a:ext cx="4595937"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Δεν εφαρμόζουμε δράσεις </a:t>
            </a:r>
            <a:r>
              <a:rPr kumimoji="0" lang="el-GR" sz="900" b="1" i="0" u="none" strike="noStrike" kern="1200" cap="none" spc="0" normalizeH="0" baseline="0" noProof="0" dirty="0" err="1">
                <a:ln>
                  <a:noFill/>
                </a:ln>
                <a:solidFill>
                  <a:prstClr val="black"/>
                </a:solidFill>
                <a:effectLst/>
                <a:uLnTx/>
                <a:uFillTx/>
                <a:latin typeface="Calibri"/>
                <a:ea typeface="+mn-ea"/>
                <a:cs typeface="+mn-cs"/>
              </a:rPr>
              <a:t>αειφορίας</a:t>
            </a:r>
            <a:r>
              <a:rPr kumimoji="0" lang="el-GR" sz="900" b="1" i="0" u="none" strike="noStrike" kern="1200" cap="none" spc="0" normalizeH="0" baseline="0" noProof="0" dirty="0">
                <a:ln>
                  <a:noFill/>
                </a:ln>
                <a:solidFill>
                  <a:prstClr val="black"/>
                </a:solidFill>
                <a:effectLst/>
                <a:uLnTx/>
                <a:uFillTx/>
                <a:latin typeface="Calibri"/>
                <a:ea typeface="+mn-ea"/>
                <a:cs typeface="+mn-cs"/>
              </a:rPr>
              <a:t> στην αποθήκευση των αγαθών</a:t>
            </a:r>
            <a:endParaRPr kumimoji="0" lang="el-GR" sz="9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112" name="Rounded Rectangle 37">
            <a:extLst>
              <a:ext uri="{FF2B5EF4-FFF2-40B4-BE49-F238E27FC236}">
                <a16:creationId xmlns:a16="http://schemas.microsoft.com/office/drawing/2014/main" id="{904D2E80-5990-600E-A9BB-511FBF2FB2B6}"/>
              </a:ext>
            </a:extLst>
          </p:cNvPr>
          <p:cNvSpPr/>
          <p:nvPr/>
        </p:nvSpPr>
        <p:spPr>
          <a:xfrm rot="16200000" flipH="1">
            <a:off x="8530442" y="5041683"/>
            <a:ext cx="256932" cy="778839"/>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13" name="Rectangle 55">
            <a:extLst>
              <a:ext uri="{FF2B5EF4-FFF2-40B4-BE49-F238E27FC236}">
                <a16:creationId xmlns:a16="http://schemas.microsoft.com/office/drawing/2014/main" id="{E3677256-807C-2821-A14F-009A437B7AB8}"/>
              </a:ext>
            </a:extLst>
          </p:cNvPr>
          <p:cNvSpPr/>
          <p:nvPr/>
        </p:nvSpPr>
        <p:spPr>
          <a:xfrm>
            <a:off x="8402754" y="5297227"/>
            <a:ext cx="64557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20</a:t>
            </a:r>
            <a:r>
              <a:rPr lang="el-GR" sz="1400" b="1" dirty="0">
                <a:solidFill>
                  <a:prstClr val="white"/>
                </a:solidFill>
                <a:latin typeface="Calibri"/>
              </a:rPr>
              <a:t>%</a:t>
            </a:r>
            <a:endParaRPr kumimoji="0" lang="el-GR"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4" name="Rounded Rectangle 37">
            <a:extLst>
              <a:ext uri="{FF2B5EF4-FFF2-40B4-BE49-F238E27FC236}">
                <a16:creationId xmlns:a16="http://schemas.microsoft.com/office/drawing/2014/main" id="{40D963FF-038A-EF56-F014-C95677A1DBEC}"/>
              </a:ext>
            </a:extLst>
          </p:cNvPr>
          <p:cNvSpPr/>
          <p:nvPr/>
        </p:nvSpPr>
        <p:spPr>
          <a:xfrm rot="16200000" flipH="1">
            <a:off x="1901268" y="3550452"/>
            <a:ext cx="253147"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grpSp>
        <p:nvGrpSpPr>
          <p:cNvPr id="115" name="Group 114">
            <a:extLst>
              <a:ext uri="{FF2B5EF4-FFF2-40B4-BE49-F238E27FC236}">
                <a16:creationId xmlns:a16="http://schemas.microsoft.com/office/drawing/2014/main" id="{892AF1FD-BBD9-3F24-05B2-6F9A3A6AE640}"/>
              </a:ext>
            </a:extLst>
          </p:cNvPr>
          <p:cNvGrpSpPr/>
          <p:nvPr/>
        </p:nvGrpSpPr>
        <p:grpSpPr>
          <a:xfrm>
            <a:off x="8163590" y="5975966"/>
            <a:ext cx="4125098" cy="261346"/>
            <a:chOff x="7440354" y="2751090"/>
            <a:chExt cx="3832058" cy="261346"/>
          </a:xfrm>
        </p:grpSpPr>
        <p:sp>
          <p:nvSpPr>
            <p:cNvPr id="116" name="Rectangle 54">
              <a:extLst>
                <a:ext uri="{FF2B5EF4-FFF2-40B4-BE49-F238E27FC236}">
                  <a16:creationId xmlns:a16="http://schemas.microsoft.com/office/drawing/2014/main" id="{A1ECFF92-8580-1115-C282-0740D2FE3BAD}"/>
                </a:ext>
              </a:extLst>
            </p:cNvPr>
            <p:cNvSpPr/>
            <p:nvPr/>
          </p:nvSpPr>
          <p:spPr>
            <a:xfrm>
              <a:off x="9408368" y="2752892"/>
              <a:ext cx="460334" cy="253146"/>
            </a:xfrm>
            <a:prstGeom prst="rect">
              <a:avLst/>
            </a:prstGeom>
          </p:spPr>
          <p:txBody>
            <a:bodyPr wrap="square">
              <a:spAutoFit/>
            </a:bodyPr>
            <a:lstStyle/>
            <a:p>
              <a:pPr defTabSz="1219170">
                <a:lnSpc>
                  <a:spcPct val="95000"/>
                </a:lnSpc>
              </a:pPr>
              <a:r>
                <a:rPr lang="el-GR" sz="1050" b="1" dirty="0"/>
                <a:t>60</a:t>
              </a:r>
              <a:r>
                <a:rPr lang="en-US" sz="1050" b="1" dirty="0"/>
                <a:t>%</a:t>
              </a:r>
            </a:p>
          </p:txBody>
        </p:sp>
        <p:sp>
          <p:nvSpPr>
            <p:cNvPr id="117" name="Rectangle 54">
              <a:extLst>
                <a:ext uri="{FF2B5EF4-FFF2-40B4-BE49-F238E27FC236}">
                  <a16:creationId xmlns:a16="http://schemas.microsoft.com/office/drawing/2014/main" id="{ED6E8344-BAF1-5597-53EF-C917BBDE6163}"/>
                </a:ext>
              </a:extLst>
            </p:cNvPr>
            <p:cNvSpPr/>
            <p:nvPr/>
          </p:nvSpPr>
          <p:spPr>
            <a:xfrm>
              <a:off x="9048328" y="2759290"/>
              <a:ext cx="480527" cy="253146"/>
            </a:xfrm>
            <a:prstGeom prst="rect">
              <a:avLst/>
            </a:prstGeom>
          </p:spPr>
          <p:txBody>
            <a:bodyPr wrap="square">
              <a:spAutoFit/>
            </a:bodyPr>
            <a:lstStyle/>
            <a:p>
              <a:pPr defTabSz="1219170">
                <a:lnSpc>
                  <a:spcPct val="95000"/>
                </a:lnSpc>
              </a:pPr>
              <a:r>
                <a:rPr lang="el-GR" sz="1050" b="1" dirty="0"/>
                <a:t>50</a:t>
              </a:r>
              <a:r>
                <a:rPr lang="en-US" sz="1050" b="1" dirty="0"/>
                <a:t>%</a:t>
              </a:r>
            </a:p>
          </p:txBody>
        </p:sp>
        <p:sp>
          <p:nvSpPr>
            <p:cNvPr id="118" name="Rectangle 54">
              <a:extLst>
                <a:ext uri="{FF2B5EF4-FFF2-40B4-BE49-F238E27FC236}">
                  <a16:creationId xmlns:a16="http://schemas.microsoft.com/office/drawing/2014/main" id="{B48A3550-2873-226A-07CB-3DBD0F21CC8A}"/>
                </a:ext>
              </a:extLst>
            </p:cNvPr>
            <p:cNvSpPr/>
            <p:nvPr/>
          </p:nvSpPr>
          <p:spPr>
            <a:xfrm>
              <a:off x="8688288" y="2753931"/>
              <a:ext cx="467282" cy="253146"/>
            </a:xfrm>
            <a:prstGeom prst="rect">
              <a:avLst/>
            </a:prstGeom>
          </p:spPr>
          <p:txBody>
            <a:bodyPr wrap="square">
              <a:spAutoFit/>
            </a:bodyPr>
            <a:lstStyle/>
            <a:p>
              <a:pPr defTabSz="1219170">
                <a:lnSpc>
                  <a:spcPct val="95000"/>
                </a:lnSpc>
              </a:pPr>
              <a:r>
                <a:rPr lang="el-GR" sz="1050" b="1" dirty="0"/>
                <a:t>40</a:t>
              </a:r>
              <a:r>
                <a:rPr lang="en-US" sz="1050" b="1" dirty="0"/>
                <a:t>%</a:t>
              </a:r>
            </a:p>
          </p:txBody>
        </p:sp>
        <p:sp>
          <p:nvSpPr>
            <p:cNvPr id="119" name="Rectangle 54">
              <a:extLst>
                <a:ext uri="{FF2B5EF4-FFF2-40B4-BE49-F238E27FC236}">
                  <a16:creationId xmlns:a16="http://schemas.microsoft.com/office/drawing/2014/main" id="{4E679839-A0B3-FC2A-712F-09303A45770B}"/>
                </a:ext>
              </a:extLst>
            </p:cNvPr>
            <p:cNvSpPr/>
            <p:nvPr/>
          </p:nvSpPr>
          <p:spPr>
            <a:xfrm>
              <a:off x="8356246" y="2752615"/>
              <a:ext cx="461681" cy="253146"/>
            </a:xfrm>
            <a:prstGeom prst="rect">
              <a:avLst/>
            </a:prstGeom>
          </p:spPr>
          <p:txBody>
            <a:bodyPr wrap="square">
              <a:spAutoFit/>
            </a:bodyPr>
            <a:lstStyle/>
            <a:p>
              <a:pPr defTabSz="1219170">
                <a:lnSpc>
                  <a:spcPct val="95000"/>
                </a:lnSpc>
              </a:pPr>
              <a:r>
                <a:rPr lang="el-GR" sz="1050" b="1" dirty="0"/>
                <a:t>30</a:t>
              </a:r>
              <a:r>
                <a:rPr lang="en-US" sz="1050" b="1" dirty="0"/>
                <a:t>%</a:t>
              </a:r>
            </a:p>
          </p:txBody>
        </p:sp>
        <p:sp>
          <p:nvSpPr>
            <p:cNvPr id="120" name="Rectangle 54">
              <a:extLst>
                <a:ext uri="{FF2B5EF4-FFF2-40B4-BE49-F238E27FC236}">
                  <a16:creationId xmlns:a16="http://schemas.microsoft.com/office/drawing/2014/main" id="{0C3A8AC1-9AE8-DD6E-A53A-2B9D1C4A892B}"/>
                </a:ext>
              </a:extLst>
            </p:cNvPr>
            <p:cNvSpPr/>
            <p:nvPr/>
          </p:nvSpPr>
          <p:spPr>
            <a:xfrm>
              <a:off x="7706031" y="2751977"/>
              <a:ext cx="461681" cy="253146"/>
            </a:xfrm>
            <a:prstGeom prst="rect">
              <a:avLst/>
            </a:prstGeom>
          </p:spPr>
          <p:txBody>
            <a:bodyPr wrap="square">
              <a:spAutoFit/>
            </a:bodyPr>
            <a:lstStyle/>
            <a:p>
              <a:pPr defTabSz="1219170">
                <a:lnSpc>
                  <a:spcPct val="95000"/>
                </a:lnSpc>
              </a:pPr>
              <a:r>
                <a:rPr lang="el-GR" sz="1050" b="1" dirty="0"/>
                <a:t>10</a:t>
              </a:r>
              <a:r>
                <a:rPr lang="en-US" sz="1050" b="1" dirty="0"/>
                <a:t>%</a:t>
              </a:r>
            </a:p>
          </p:txBody>
        </p:sp>
        <p:sp>
          <p:nvSpPr>
            <p:cNvPr id="121" name="Rectangle 54">
              <a:extLst>
                <a:ext uri="{FF2B5EF4-FFF2-40B4-BE49-F238E27FC236}">
                  <a16:creationId xmlns:a16="http://schemas.microsoft.com/office/drawing/2014/main" id="{83CEC191-A495-9ED0-37C7-FC14CF09FC30}"/>
                </a:ext>
              </a:extLst>
            </p:cNvPr>
            <p:cNvSpPr/>
            <p:nvPr/>
          </p:nvSpPr>
          <p:spPr>
            <a:xfrm>
              <a:off x="8048108" y="2758055"/>
              <a:ext cx="455272" cy="253146"/>
            </a:xfrm>
            <a:prstGeom prst="rect">
              <a:avLst/>
            </a:prstGeom>
          </p:spPr>
          <p:txBody>
            <a:bodyPr wrap="square">
              <a:spAutoFit/>
            </a:bodyPr>
            <a:lstStyle/>
            <a:p>
              <a:pPr defTabSz="1219170">
                <a:lnSpc>
                  <a:spcPct val="95000"/>
                </a:lnSpc>
              </a:pPr>
              <a:r>
                <a:rPr lang="el-GR" sz="1050" b="1" dirty="0"/>
                <a:t>20</a:t>
              </a:r>
              <a:r>
                <a:rPr lang="en-US" sz="1050" b="1" dirty="0"/>
                <a:t>%</a:t>
              </a:r>
            </a:p>
          </p:txBody>
        </p:sp>
        <p:sp>
          <p:nvSpPr>
            <p:cNvPr id="122" name="Rectangle 54">
              <a:extLst>
                <a:ext uri="{FF2B5EF4-FFF2-40B4-BE49-F238E27FC236}">
                  <a16:creationId xmlns:a16="http://schemas.microsoft.com/office/drawing/2014/main" id="{A6F7627E-B549-F6AE-BC82-0D035C88B17F}"/>
                </a:ext>
              </a:extLst>
            </p:cNvPr>
            <p:cNvSpPr/>
            <p:nvPr/>
          </p:nvSpPr>
          <p:spPr>
            <a:xfrm>
              <a:off x="7440354" y="2754164"/>
              <a:ext cx="396260" cy="253146"/>
            </a:xfrm>
            <a:prstGeom prst="rect">
              <a:avLst/>
            </a:prstGeom>
          </p:spPr>
          <p:txBody>
            <a:bodyPr wrap="square">
              <a:spAutoFit/>
            </a:bodyPr>
            <a:lstStyle/>
            <a:p>
              <a:pPr defTabSz="1219170">
                <a:lnSpc>
                  <a:spcPct val="95000"/>
                </a:lnSpc>
              </a:pPr>
              <a:r>
                <a:rPr lang="el-GR" sz="1050" b="1" dirty="0"/>
                <a:t>0</a:t>
              </a:r>
              <a:r>
                <a:rPr lang="en-US" sz="1050" b="1" dirty="0"/>
                <a:t>%</a:t>
              </a:r>
            </a:p>
          </p:txBody>
        </p:sp>
        <p:sp>
          <p:nvSpPr>
            <p:cNvPr id="123" name="Rectangle 54">
              <a:extLst>
                <a:ext uri="{FF2B5EF4-FFF2-40B4-BE49-F238E27FC236}">
                  <a16:creationId xmlns:a16="http://schemas.microsoft.com/office/drawing/2014/main" id="{A4FAE1A1-9638-51CF-D9CB-DCDCE8B4DB52}"/>
                </a:ext>
              </a:extLst>
            </p:cNvPr>
            <p:cNvSpPr/>
            <p:nvPr/>
          </p:nvSpPr>
          <p:spPr>
            <a:xfrm>
              <a:off x="9740122" y="2757522"/>
              <a:ext cx="460334" cy="253146"/>
            </a:xfrm>
            <a:prstGeom prst="rect">
              <a:avLst/>
            </a:prstGeom>
          </p:spPr>
          <p:txBody>
            <a:bodyPr wrap="square">
              <a:spAutoFit/>
            </a:bodyPr>
            <a:lstStyle/>
            <a:p>
              <a:pPr defTabSz="1219170">
                <a:lnSpc>
                  <a:spcPct val="95000"/>
                </a:lnSpc>
              </a:pPr>
              <a:r>
                <a:rPr lang="el-GR" sz="1050" b="1" dirty="0"/>
                <a:t>70</a:t>
              </a:r>
              <a:r>
                <a:rPr lang="en-US" sz="1050" b="1" dirty="0"/>
                <a:t>%</a:t>
              </a:r>
            </a:p>
          </p:txBody>
        </p:sp>
        <p:sp>
          <p:nvSpPr>
            <p:cNvPr id="124" name="Rectangle 54">
              <a:extLst>
                <a:ext uri="{FF2B5EF4-FFF2-40B4-BE49-F238E27FC236}">
                  <a16:creationId xmlns:a16="http://schemas.microsoft.com/office/drawing/2014/main" id="{1A8FDC95-5143-6EAD-7BAA-98F9F0BA0B59}"/>
                </a:ext>
              </a:extLst>
            </p:cNvPr>
            <p:cNvSpPr/>
            <p:nvPr/>
          </p:nvSpPr>
          <p:spPr>
            <a:xfrm>
              <a:off x="10089802" y="2757416"/>
              <a:ext cx="460334" cy="253146"/>
            </a:xfrm>
            <a:prstGeom prst="rect">
              <a:avLst/>
            </a:prstGeom>
          </p:spPr>
          <p:txBody>
            <a:bodyPr wrap="square">
              <a:spAutoFit/>
            </a:bodyPr>
            <a:lstStyle/>
            <a:p>
              <a:pPr defTabSz="1219170">
                <a:lnSpc>
                  <a:spcPct val="95000"/>
                </a:lnSpc>
              </a:pPr>
              <a:r>
                <a:rPr lang="el-GR" sz="1050" b="1" dirty="0"/>
                <a:t>80</a:t>
              </a:r>
              <a:r>
                <a:rPr lang="en-US" sz="1050" b="1" dirty="0"/>
                <a:t>%</a:t>
              </a:r>
            </a:p>
          </p:txBody>
        </p:sp>
        <p:sp>
          <p:nvSpPr>
            <p:cNvPr id="125" name="Rectangle 54">
              <a:extLst>
                <a:ext uri="{FF2B5EF4-FFF2-40B4-BE49-F238E27FC236}">
                  <a16:creationId xmlns:a16="http://schemas.microsoft.com/office/drawing/2014/main" id="{45A834FE-D4FD-6EDA-2A95-8A30890EA64E}"/>
                </a:ext>
              </a:extLst>
            </p:cNvPr>
            <p:cNvSpPr/>
            <p:nvPr/>
          </p:nvSpPr>
          <p:spPr>
            <a:xfrm>
              <a:off x="10410685" y="2753094"/>
              <a:ext cx="460334" cy="253146"/>
            </a:xfrm>
            <a:prstGeom prst="rect">
              <a:avLst/>
            </a:prstGeom>
          </p:spPr>
          <p:txBody>
            <a:bodyPr wrap="square">
              <a:spAutoFit/>
            </a:bodyPr>
            <a:lstStyle/>
            <a:p>
              <a:pPr defTabSz="1219170">
                <a:lnSpc>
                  <a:spcPct val="95000"/>
                </a:lnSpc>
              </a:pPr>
              <a:r>
                <a:rPr lang="el-GR" sz="1050" b="1" dirty="0"/>
                <a:t>90</a:t>
              </a:r>
              <a:r>
                <a:rPr lang="en-US" sz="1050" b="1" dirty="0"/>
                <a:t>%</a:t>
              </a:r>
            </a:p>
          </p:txBody>
        </p:sp>
        <p:sp>
          <p:nvSpPr>
            <p:cNvPr id="126" name="Rectangle 54">
              <a:extLst>
                <a:ext uri="{FF2B5EF4-FFF2-40B4-BE49-F238E27FC236}">
                  <a16:creationId xmlns:a16="http://schemas.microsoft.com/office/drawing/2014/main" id="{E25C9E26-586D-E85A-2FF4-63D41BE8F615}"/>
                </a:ext>
              </a:extLst>
            </p:cNvPr>
            <p:cNvSpPr/>
            <p:nvPr/>
          </p:nvSpPr>
          <p:spPr>
            <a:xfrm>
              <a:off x="10706338" y="2751090"/>
              <a:ext cx="566074" cy="245837"/>
            </a:xfrm>
            <a:prstGeom prst="rect">
              <a:avLst/>
            </a:prstGeom>
          </p:spPr>
          <p:txBody>
            <a:bodyPr wrap="square">
              <a:spAutoFit/>
            </a:bodyPr>
            <a:lstStyle/>
            <a:p>
              <a:pPr defTabSz="1219170">
                <a:lnSpc>
                  <a:spcPct val="95000"/>
                </a:lnSpc>
              </a:pPr>
              <a:r>
                <a:rPr lang="el-GR" sz="1050" b="1" dirty="0"/>
                <a:t>100</a:t>
              </a:r>
              <a:r>
                <a:rPr lang="en-US" sz="1050" b="1" dirty="0"/>
                <a:t>%</a:t>
              </a:r>
            </a:p>
          </p:txBody>
        </p:sp>
      </p:grpSp>
      <p:grpSp>
        <p:nvGrpSpPr>
          <p:cNvPr id="127" name="Group 126">
            <a:extLst>
              <a:ext uri="{FF2B5EF4-FFF2-40B4-BE49-F238E27FC236}">
                <a16:creationId xmlns:a16="http://schemas.microsoft.com/office/drawing/2014/main" id="{9BB41447-4200-2A35-1B88-2B1BD5BC9030}"/>
              </a:ext>
            </a:extLst>
          </p:cNvPr>
          <p:cNvGrpSpPr/>
          <p:nvPr/>
        </p:nvGrpSpPr>
        <p:grpSpPr>
          <a:xfrm flipH="1">
            <a:off x="-32403" y="5934497"/>
            <a:ext cx="4112179" cy="260878"/>
            <a:chOff x="7440354" y="2751558"/>
            <a:chExt cx="3820057" cy="260878"/>
          </a:xfrm>
        </p:grpSpPr>
        <p:sp>
          <p:nvSpPr>
            <p:cNvPr id="192" name="Rectangle 54">
              <a:extLst>
                <a:ext uri="{FF2B5EF4-FFF2-40B4-BE49-F238E27FC236}">
                  <a16:creationId xmlns:a16="http://schemas.microsoft.com/office/drawing/2014/main" id="{137EC411-5288-E801-D0B6-F09C57618FC7}"/>
                </a:ext>
              </a:extLst>
            </p:cNvPr>
            <p:cNvSpPr/>
            <p:nvPr/>
          </p:nvSpPr>
          <p:spPr>
            <a:xfrm>
              <a:off x="9408368" y="2752892"/>
              <a:ext cx="460334" cy="253146"/>
            </a:xfrm>
            <a:prstGeom prst="rect">
              <a:avLst/>
            </a:prstGeom>
          </p:spPr>
          <p:txBody>
            <a:bodyPr wrap="square">
              <a:spAutoFit/>
            </a:bodyPr>
            <a:lstStyle/>
            <a:p>
              <a:pPr defTabSz="1219170">
                <a:lnSpc>
                  <a:spcPct val="95000"/>
                </a:lnSpc>
              </a:pPr>
              <a:r>
                <a:rPr lang="el-GR" sz="1050" b="1" dirty="0"/>
                <a:t>60</a:t>
              </a:r>
              <a:r>
                <a:rPr lang="en-US" sz="1050" b="1" dirty="0"/>
                <a:t>%</a:t>
              </a:r>
            </a:p>
          </p:txBody>
        </p:sp>
        <p:sp>
          <p:nvSpPr>
            <p:cNvPr id="193" name="Rectangle 54">
              <a:extLst>
                <a:ext uri="{FF2B5EF4-FFF2-40B4-BE49-F238E27FC236}">
                  <a16:creationId xmlns:a16="http://schemas.microsoft.com/office/drawing/2014/main" id="{48C2530B-B2AE-85C1-50D9-F06B11BB0302}"/>
                </a:ext>
              </a:extLst>
            </p:cNvPr>
            <p:cNvSpPr/>
            <p:nvPr/>
          </p:nvSpPr>
          <p:spPr>
            <a:xfrm>
              <a:off x="9048328" y="2759290"/>
              <a:ext cx="480527" cy="253146"/>
            </a:xfrm>
            <a:prstGeom prst="rect">
              <a:avLst/>
            </a:prstGeom>
          </p:spPr>
          <p:txBody>
            <a:bodyPr wrap="square">
              <a:spAutoFit/>
            </a:bodyPr>
            <a:lstStyle/>
            <a:p>
              <a:pPr defTabSz="1219170">
                <a:lnSpc>
                  <a:spcPct val="95000"/>
                </a:lnSpc>
              </a:pPr>
              <a:r>
                <a:rPr lang="el-GR" sz="1050" b="1" dirty="0"/>
                <a:t>50</a:t>
              </a:r>
              <a:r>
                <a:rPr lang="en-US" sz="1050" b="1" dirty="0"/>
                <a:t>%</a:t>
              </a:r>
            </a:p>
          </p:txBody>
        </p:sp>
        <p:sp>
          <p:nvSpPr>
            <p:cNvPr id="194" name="Rectangle 54">
              <a:extLst>
                <a:ext uri="{FF2B5EF4-FFF2-40B4-BE49-F238E27FC236}">
                  <a16:creationId xmlns:a16="http://schemas.microsoft.com/office/drawing/2014/main" id="{0FE33AA0-9E66-E4D9-CD7D-21D609FF6E9A}"/>
                </a:ext>
              </a:extLst>
            </p:cNvPr>
            <p:cNvSpPr/>
            <p:nvPr/>
          </p:nvSpPr>
          <p:spPr>
            <a:xfrm>
              <a:off x="8688288" y="2753931"/>
              <a:ext cx="467282" cy="253146"/>
            </a:xfrm>
            <a:prstGeom prst="rect">
              <a:avLst/>
            </a:prstGeom>
          </p:spPr>
          <p:txBody>
            <a:bodyPr wrap="square">
              <a:spAutoFit/>
            </a:bodyPr>
            <a:lstStyle/>
            <a:p>
              <a:pPr defTabSz="1219170">
                <a:lnSpc>
                  <a:spcPct val="95000"/>
                </a:lnSpc>
              </a:pPr>
              <a:r>
                <a:rPr lang="el-GR" sz="1050" b="1" dirty="0"/>
                <a:t>40</a:t>
              </a:r>
              <a:r>
                <a:rPr lang="en-US" sz="1050" b="1" dirty="0"/>
                <a:t>%</a:t>
              </a:r>
            </a:p>
          </p:txBody>
        </p:sp>
        <p:sp>
          <p:nvSpPr>
            <p:cNvPr id="195" name="Rectangle 54">
              <a:extLst>
                <a:ext uri="{FF2B5EF4-FFF2-40B4-BE49-F238E27FC236}">
                  <a16:creationId xmlns:a16="http://schemas.microsoft.com/office/drawing/2014/main" id="{29EF8937-4864-3356-5113-42A38127A00F}"/>
                </a:ext>
              </a:extLst>
            </p:cNvPr>
            <p:cNvSpPr/>
            <p:nvPr/>
          </p:nvSpPr>
          <p:spPr>
            <a:xfrm>
              <a:off x="8356246" y="2752615"/>
              <a:ext cx="461681" cy="253146"/>
            </a:xfrm>
            <a:prstGeom prst="rect">
              <a:avLst/>
            </a:prstGeom>
          </p:spPr>
          <p:txBody>
            <a:bodyPr wrap="square">
              <a:spAutoFit/>
            </a:bodyPr>
            <a:lstStyle/>
            <a:p>
              <a:pPr defTabSz="1219170">
                <a:lnSpc>
                  <a:spcPct val="95000"/>
                </a:lnSpc>
              </a:pPr>
              <a:r>
                <a:rPr lang="el-GR" sz="1050" b="1" dirty="0"/>
                <a:t>30</a:t>
              </a:r>
              <a:r>
                <a:rPr lang="en-US" sz="1050" b="1" dirty="0"/>
                <a:t>%</a:t>
              </a:r>
            </a:p>
          </p:txBody>
        </p:sp>
        <p:sp>
          <p:nvSpPr>
            <p:cNvPr id="196" name="Rectangle 54">
              <a:extLst>
                <a:ext uri="{FF2B5EF4-FFF2-40B4-BE49-F238E27FC236}">
                  <a16:creationId xmlns:a16="http://schemas.microsoft.com/office/drawing/2014/main" id="{870C00A6-C712-5B26-FB11-9E8629B45041}"/>
                </a:ext>
              </a:extLst>
            </p:cNvPr>
            <p:cNvSpPr/>
            <p:nvPr/>
          </p:nvSpPr>
          <p:spPr>
            <a:xfrm>
              <a:off x="7706031" y="2751977"/>
              <a:ext cx="461681" cy="253146"/>
            </a:xfrm>
            <a:prstGeom prst="rect">
              <a:avLst/>
            </a:prstGeom>
          </p:spPr>
          <p:txBody>
            <a:bodyPr wrap="square">
              <a:spAutoFit/>
            </a:bodyPr>
            <a:lstStyle/>
            <a:p>
              <a:pPr defTabSz="1219170">
                <a:lnSpc>
                  <a:spcPct val="95000"/>
                </a:lnSpc>
              </a:pPr>
              <a:r>
                <a:rPr lang="el-GR" sz="1050" b="1" dirty="0"/>
                <a:t>10</a:t>
              </a:r>
              <a:r>
                <a:rPr lang="en-US" sz="1050" b="1" dirty="0"/>
                <a:t>%</a:t>
              </a:r>
            </a:p>
          </p:txBody>
        </p:sp>
        <p:sp>
          <p:nvSpPr>
            <p:cNvPr id="197" name="Rectangle 54">
              <a:extLst>
                <a:ext uri="{FF2B5EF4-FFF2-40B4-BE49-F238E27FC236}">
                  <a16:creationId xmlns:a16="http://schemas.microsoft.com/office/drawing/2014/main" id="{8925AB97-F2BF-83CA-D507-758087D4D881}"/>
                </a:ext>
              </a:extLst>
            </p:cNvPr>
            <p:cNvSpPr/>
            <p:nvPr/>
          </p:nvSpPr>
          <p:spPr>
            <a:xfrm>
              <a:off x="8048108" y="2758055"/>
              <a:ext cx="455272" cy="253146"/>
            </a:xfrm>
            <a:prstGeom prst="rect">
              <a:avLst/>
            </a:prstGeom>
          </p:spPr>
          <p:txBody>
            <a:bodyPr wrap="square">
              <a:spAutoFit/>
            </a:bodyPr>
            <a:lstStyle/>
            <a:p>
              <a:pPr defTabSz="1219170">
                <a:lnSpc>
                  <a:spcPct val="95000"/>
                </a:lnSpc>
              </a:pPr>
              <a:r>
                <a:rPr lang="el-GR" sz="1050" b="1" dirty="0"/>
                <a:t>20</a:t>
              </a:r>
              <a:r>
                <a:rPr lang="en-US" sz="1050" b="1" dirty="0"/>
                <a:t>%</a:t>
              </a:r>
            </a:p>
          </p:txBody>
        </p:sp>
        <p:sp>
          <p:nvSpPr>
            <p:cNvPr id="198" name="Rectangle 54">
              <a:extLst>
                <a:ext uri="{FF2B5EF4-FFF2-40B4-BE49-F238E27FC236}">
                  <a16:creationId xmlns:a16="http://schemas.microsoft.com/office/drawing/2014/main" id="{EA0211EE-984F-11A1-4CE4-C885AC087B69}"/>
                </a:ext>
              </a:extLst>
            </p:cNvPr>
            <p:cNvSpPr/>
            <p:nvPr/>
          </p:nvSpPr>
          <p:spPr>
            <a:xfrm>
              <a:off x="7440354" y="2754164"/>
              <a:ext cx="396260" cy="253146"/>
            </a:xfrm>
            <a:prstGeom prst="rect">
              <a:avLst/>
            </a:prstGeom>
          </p:spPr>
          <p:txBody>
            <a:bodyPr wrap="square">
              <a:spAutoFit/>
            </a:bodyPr>
            <a:lstStyle/>
            <a:p>
              <a:pPr defTabSz="1219170">
                <a:lnSpc>
                  <a:spcPct val="95000"/>
                </a:lnSpc>
              </a:pPr>
              <a:r>
                <a:rPr lang="el-GR" sz="1050" b="1" dirty="0"/>
                <a:t>0</a:t>
              </a:r>
              <a:r>
                <a:rPr lang="en-US" sz="1050" b="1" dirty="0"/>
                <a:t>%</a:t>
              </a:r>
            </a:p>
          </p:txBody>
        </p:sp>
        <p:sp>
          <p:nvSpPr>
            <p:cNvPr id="199" name="Rectangle 54">
              <a:extLst>
                <a:ext uri="{FF2B5EF4-FFF2-40B4-BE49-F238E27FC236}">
                  <a16:creationId xmlns:a16="http://schemas.microsoft.com/office/drawing/2014/main" id="{57189DDA-0F7A-CE45-7D55-5924B6C75B69}"/>
                </a:ext>
              </a:extLst>
            </p:cNvPr>
            <p:cNvSpPr/>
            <p:nvPr/>
          </p:nvSpPr>
          <p:spPr>
            <a:xfrm>
              <a:off x="9740122" y="2757522"/>
              <a:ext cx="460334" cy="253146"/>
            </a:xfrm>
            <a:prstGeom prst="rect">
              <a:avLst/>
            </a:prstGeom>
          </p:spPr>
          <p:txBody>
            <a:bodyPr wrap="square">
              <a:spAutoFit/>
            </a:bodyPr>
            <a:lstStyle/>
            <a:p>
              <a:pPr defTabSz="1219170">
                <a:lnSpc>
                  <a:spcPct val="95000"/>
                </a:lnSpc>
              </a:pPr>
              <a:r>
                <a:rPr lang="el-GR" sz="1050" b="1" dirty="0"/>
                <a:t>70</a:t>
              </a:r>
              <a:r>
                <a:rPr lang="en-US" sz="1050" b="1" dirty="0"/>
                <a:t>%</a:t>
              </a:r>
            </a:p>
          </p:txBody>
        </p:sp>
        <p:sp>
          <p:nvSpPr>
            <p:cNvPr id="200" name="Rectangle 54">
              <a:extLst>
                <a:ext uri="{FF2B5EF4-FFF2-40B4-BE49-F238E27FC236}">
                  <a16:creationId xmlns:a16="http://schemas.microsoft.com/office/drawing/2014/main" id="{CA5623D2-3B96-F452-2ED9-CF2C66EADA9F}"/>
                </a:ext>
              </a:extLst>
            </p:cNvPr>
            <p:cNvSpPr/>
            <p:nvPr/>
          </p:nvSpPr>
          <p:spPr>
            <a:xfrm>
              <a:off x="10089802" y="2757416"/>
              <a:ext cx="460334" cy="253146"/>
            </a:xfrm>
            <a:prstGeom prst="rect">
              <a:avLst/>
            </a:prstGeom>
          </p:spPr>
          <p:txBody>
            <a:bodyPr wrap="square">
              <a:spAutoFit/>
            </a:bodyPr>
            <a:lstStyle/>
            <a:p>
              <a:pPr defTabSz="1219170">
                <a:lnSpc>
                  <a:spcPct val="95000"/>
                </a:lnSpc>
              </a:pPr>
              <a:r>
                <a:rPr lang="el-GR" sz="1050" b="1" dirty="0"/>
                <a:t>80</a:t>
              </a:r>
              <a:r>
                <a:rPr lang="en-US" sz="1050" b="1" dirty="0"/>
                <a:t>%</a:t>
              </a:r>
            </a:p>
          </p:txBody>
        </p:sp>
        <p:sp>
          <p:nvSpPr>
            <p:cNvPr id="202" name="Rectangle 54">
              <a:extLst>
                <a:ext uri="{FF2B5EF4-FFF2-40B4-BE49-F238E27FC236}">
                  <a16:creationId xmlns:a16="http://schemas.microsoft.com/office/drawing/2014/main" id="{36025145-260E-5843-E516-E519E459670E}"/>
                </a:ext>
              </a:extLst>
            </p:cNvPr>
            <p:cNvSpPr/>
            <p:nvPr/>
          </p:nvSpPr>
          <p:spPr>
            <a:xfrm>
              <a:off x="10410685" y="2753094"/>
              <a:ext cx="460334" cy="253146"/>
            </a:xfrm>
            <a:prstGeom prst="rect">
              <a:avLst/>
            </a:prstGeom>
          </p:spPr>
          <p:txBody>
            <a:bodyPr wrap="square">
              <a:spAutoFit/>
            </a:bodyPr>
            <a:lstStyle/>
            <a:p>
              <a:pPr defTabSz="1219170">
                <a:lnSpc>
                  <a:spcPct val="95000"/>
                </a:lnSpc>
              </a:pPr>
              <a:r>
                <a:rPr lang="el-GR" sz="1050" b="1" dirty="0"/>
                <a:t>90</a:t>
              </a:r>
              <a:r>
                <a:rPr lang="en-US" sz="1050" b="1" dirty="0"/>
                <a:t>%</a:t>
              </a:r>
            </a:p>
          </p:txBody>
        </p:sp>
        <p:sp>
          <p:nvSpPr>
            <p:cNvPr id="203" name="Rectangle 54">
              <a:extLst>
                <a:ext uri="{FF2B5EF4-FFF2-40B4-BE49-F238E27FC236}">
                  <a16:creationId xmlns:a16="http://schemas.microsoft.com/office/drawing/2014/main" id="{44CC775E-451C-B85A-D0E8-22FDC8DE19C0}"/>
                </a:ext>
              </a:extLst>
            </p:cNvPr>
            <p:cNvSpPr/>
            <p:nvPr/>
          </p:nvSpPr>
          <p:spPr>
            <a:xfrm>
              <a:off x="10694337" y="2751558"/>
              <a:ext cx="566074" cy="245837"/>
            </a:xfrm>
            <a:prstGeom prst="rect">
              <a:avLst/>
            </a:prstGeom>
          </p:spPr>
          <p:txBody>
            <a:bodyPr wrap="square">
              <a:spAutoFit/>
            </a:bodyPr>
            <a:lstStyle/>
            <a:p>
              <a:pPr defTabSz="1219170">
                <a:lnSpc>
                  <a:spcPct val="95000"/>
                </a:lnSpc>
              </a:pPr>
              <a:r>
                <a:rPr lang="el-GR" sz="1050" b="1" dirty="0"/>
                <a:t>100</a:t>
              </a:r>
              <a:r>
                <a:rPr lang="en-US" sz="1050" b="1" dirty="0"/>
                <a:t>%</a:t>
              </a:r>
            </a:p>
          </p:txBody>
        </p:sp>
      </p:grpSp>
      <p:sp>
        <p:nvSpPr>
          <p:cNvPr id="207" name="Rectangle 206">
            <a:extLst>
              <a:ext uri="{FF2B5EF4-FFF2-40B4-BE49-F238E27FC236}">
                <a16:creationId xmlns:a16="http://schemas.microsoft.com/office/drawing/2014/main" id="{E482E25F-4B63-3ABD-AB6D-7174270E6D73}"/>
              </a:ext>
            </a:extLst>
          </p:cNvPr>
          <p:cNvSpPr/>
          <p:nvPr/>
        </p:nvSpPr>
        <p:spPr>
          <a:xfrm>
            <a:off x="4014736" y="2630421"/>
            <a:ext cx="4156921" cy="2212102"/>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37">
            <a:extLst>
              <a:ext uri="{FF2B5EF4-FFF2-40B4-BE49-F238E27FC236}">
                <a16:creationId xmlns:a16="http://schemas.microsoft.com/office/drawing/2014/main" id="{97C1C16A-26E8-EE16-B8EE-BCC4AB71E058}"/>
              </a:ext>
            </a:extLst>
          </p:cNvPr>
          <p:cNvSpPr/>
          <p:nvPr/>
        </p:nvSpPr>
        <p:spPr>
          <a:xfrm rot="5400000">
            <a:off x="10035277" y="3960063"/>
            <a:ext cx="253148"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209" name="Rectangle 208">
            <a:extLst>
              <a:ext uri="{FF2B5EF4-FFF2-40B4-BE49-F238E27FC236}">
                <a16:creationId xmlns:a16="http://schemas.microsoft.com/office/drawing/2014/main" id="{48861A5E-244A-683C-0677-387F98BF0A76}"/>
              </a:ext>
            </a:extLst>
          </p:cNvPr>
          <p:cNvSpPr/>
          <p:nvPr/>
        </p:nvSpPr>
        <p:spPr>
          <a:xfrm>
            <a:off x="3575719" y="5682962"/>
            <a:ext cx="4595937"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a:t>
            </a:r>
            <a:r>
              <a:rPr kumimoji="0" lang="el-GR" sz="900" b="1" i="0" u="none" strike="noStrike" kern="1200" cap="none" spc="0" normalizeH="0" baseline="0" noProof="0" dirty="0" err="1">
                <a:ln>
                  <a:noFill/>
                </a:ln>
                <a:solidFill>
                  <a:prstClr val="black"/>
                </a:solidFill>
                <a:effectLst/>
                <a:uLnTx/>
                <a:uFillTx/>
                <a:latin typeface="Calibri"/>
                <a:ea typeface="+mn-ea"/>
                <a:cs typeface="+mn-cs"/>
              </a:rPr>
              <a:t>Αλλο</a:t>
            </a:r>
            <a:endParaRPr kumimoji="0" lang="el-GR" sz="9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210" name="Rounded Rectangle 37">
            <a:extLst>
              <a:ext uri="{FF2B5EF4-FFF2-40B4-BE49-F238E27FC236}">
                <a16:creationId xmlns:a16="http://schemas.microsoft.com/office/drawing/2014/main" id="{E128B77C-E0EA-4C07-E12D-45221ED97F28}"/>
              </a:ext>
            </a:extLst>
          </p:cNvPr>
          <p:cNvSpPr/>
          <p:nvPr/>
        </p:nvSpPr>
        <p:spPr>
          <a:xfrm rot="16200000" flipH="1">
            <a:off x="8266835" y="5714901"/>
            <a:ext cx="256932" cy="251626"/>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11" name="Rectangle 55">
            <a:extLst>
              <a:ext uri="{FF2B5EF4-FFF2-40B4-BE49-F238E27FC236}">
                <a16:creationId xmlns:a16="http://schemas.microsoft.com/office/drawing/2014/main" id="{3E2BDF4E-8D55-9BBD-8942-A1A970ED8BE9}"/>
              </a:ext>
            </a:extLst>
          </p:cNvPr>
          <p:cNvSpPr/>
          <p:nvPr/>
        </p:nvSpPr>
        <p:spPr>
          <a:xfrm>
            <a:off x="8184232" y="5713511"/>
            <a:ext cx="64557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3%</a:t>
            </a:r>
            <a:endParaRPr kumimoji="0" lang="el-GR"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12" name="Rounded Rectangle 37">
            <a:extLst>
              <a:ext uri="{FF2B5EF4-FFF2-40B4-BE49-F238E27FC236}">
                <a16:creationId xmlns:a16="http://schemas.microsoft.com/office/drawing/2014/main" id="{62BCFF04-BC16-CA2E-FCFF-BCF07B5EAB71}"/>
              </a:ext>
            </a:extLst>
          </p:cNvPr>
          <p:cNvSpPr/>
          <p:nvPr/>
        </p:nvSpPr>
        <p:spPr>
          <a:xfrm rot="16200000" flipH="1">
            <a:off x="1901267" y="3960063"/>
            <a:ext cx="253147"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214" name="Rounded Rectangle 37">
            <a:extLst>
              <a:ext uri="{FF2B5EF4-FFF2-40B4-BE49-F238E27FC236}">
                <a16:creationId xmlns:a16="http://schemas.microsoft.com/office/drawing/2014/main" id="{015A74A1-C3E3-0594-85EF-B5511B6C3C51}"/>
              </a:ext>
            </a:extLst>
          </p:cNvPr>
          <p:cNvSpPr/>
          <p:nvPr/>
        </p:nvSpPr>
        <p:spPr>
          <a:xfrm rot="5400000">
            <a:off x="3009076" y="3496334"/>
            <a:ext cx="256930" cy="1505436"/>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id="{6AE25B24-C875-3C0A-6DE0-F55D514A406E}"/>
              </a:ext>
            </a:extLst>
          </p:cNvPr>
          <p:cNvSpPr/>
          <p:nvPr/>
        </p:nvSpPr>
        <p:spPr>
          <a:xfrm flipH="1">
            <a:off x="2947803" y="4103657"/>
            <a:ext cx="64339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4</a:t>
            </a:r>
            <a:r>
              <a:rPr lang="el-GR" sz="1400" b="1" dirty="0">
                <a:solidFill>
                  <a:prstClr val="white"/>
                </a:solidFill>
                <a:latin typeface="Calibri"/>
              </a:rPr>
              <a:t>0</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15" name="Rounded Rectangle 37">
            <a:extLst>
              <a:ext uri="{FF2B5EF4-FFF2-40B4-BE49-F238E27FC236}">
                <a16:creationId xmlns:a16="http://schemas.microsoft.com/office/drawing/2014/main" id="{4B5E06D7-E03A-812E-ABE6-8622A5DB09C9}"/>
              </a:ext>
            </a:extLst>
          </p:cNvPr>
          <p:cNvSpPr/>
          <p:nvPr/>
        </p:nvSpPr>
        <p:spPr>
          <a:xfrm rot="5400000">
            <a:off x="3228739" y="4066829"/>
            <a:ext cx="256930" cy="1106834"/>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Calibri"/>
              <a:ea typeface="+mn-ea"/>
              <a:cs typeface="+mn-cs"/>
            </a:endParaRPr>
          </a:p>
        </p:txBody>
      </p:sp>
      <p:sp>
        <p:nvSpPr>
          <p:cNvPr id="204" name="Rectangle 203">
            <a:extLst>
              <a:ext uri="{FF2B5EF4-FFF2-40B4-BE49-F238E27FC236}">
                <a16:creationId xmlns:a16="http://schemas.microsoft.com/office/drawing/2014/main" id="{580A4B49-B06F-029C-3F75-A8C1D0D85099}"/>
              </a:ext>
            </a:extLst>
          </p:cNvPr>
          <p:cNvSpPr/>
          <p:nvPr/>
        </p:nvSpPr>
        <p:spPr>
          <a:xfrm flipH="1">
            <a:off x="3125484" y="4475585"/>
            <a:ext cx="64339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31</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16" name="Rounded Rectangle 37">
            <a:extLst>
              <a:ext uri="{FF2B5EF4-FFF2-40B4-BE49-F238E27FC236}">
                <a16:creationId xmlns:a16="http://schemas.microsoft.com/office/drawing/2014/main" id="{2399FCAF-0A1C-8494-64E6-FF6473D390D0}"/>
              </a:ext>
            </a:extLst>
          </p:cNvPr>
          <p:cNvSpPr/>
          <p:nvPr/>
        </p:nvSpPr>
        <p:spPr>
          <a:xfrm rot="5400000">
            <a:off x="3368729" y="4598914"/>
            <a:ext cx="256930" cy="84431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Calibri"/>
              <a:ea typeface="+mn-ea"/>
              <a:cs typeface="+mn-cs"/>
            </a:endParaRPr>
          </a:p>
        </p:txBody>
      </p:sp>
      <p:sp>
        <p:nvSpPr>
          <p:cNvPr id="205" name="Rectangle 204">
            <a:extLst>
              <a:ext uri="{FF2B5EF4-FFF2-40B4-BE49-F238E27FC236}">
                <a16:creationId xmlns:a16="http://schemas.microsoft.com/office/drawing/2014/main" id="{0557CD88-D63A-C01C-E9CA-D8AAF3E3F4EE}"/>
              </a:ext>
            </a:extLst>
          </p:cNvPr>
          <p:cNvSpPr/>
          <p:nvPr/>
        </p:nvSpPr>
        <p:spPr>
          <a:xfrm flipH="1">
            <a:off x="3269500" y="4892606"/>
            <a:ext cx="64339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2</a:t>
            </a:r>
            <a:r>
              <a:rPr lang="el-GR" sz="1400" b="1" dirty="0">
                <a:solidFill>
                  <a:prstClr val="white"/>
                </a:solidFill>
                <a:latin typeface="Calibri"/>
              </a:rPr>
              <a:t>0</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17" name="Rounded Rectangle 37">
            <a:extLst>
              <a:ext uri="{FF2B5EF4-FFF2-40B4-BE49-F238E27FC236}">
                <a16:creationId xmlns:a16="http://schemas.microsoft.com/office/drawing/2014/main" id="{F48DBFF4-E0B5-39D0-A9D4-6F80353AFAE8}"/>
              </a:ext>
            </a:extLst>
          </p:cNvPr>
          <p:cNvSpPr/>
          <p:nvPr/>
        </p:nvSpPr>
        <p:spPr>
          <a:xfrm rot="5400000">
            <a:off x="3474307" y="5107744"/>
            <a:ext cx="256930" cy="645574"/>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Calibri"/>
              <a:ea typeface="+mn-ea"/>
              <a:cs typeface="+mn-cs"/>
            </a:endParaRPr>
          </a:p>
        </p:txBody>
      </p:sp>
      <p:sp>
        <p:nvSpPr>
          <p:cNvPr id="206" name="Rectangle 205">
            <a:extLst>
              <a:ext uri="{FF2B5EF4-FFF2-40B4-BE49-F238E27FC236}">
                <a16:creationId xmlns:a16="http://schemas.microsoft.com/office/drawing/2014/main" id="{1B619D76-4E02-FD20-8726-EEA057465203}"/>
              </a:ext>
            </a:extLst>
          </p:cNvPr>
          <p:cNvSpPr/>
          <p:nvPr/>
        </p:nvSpPr>
        <p:spPr>
          <a:xfrm flipH="1">
            <a:off x="3357204" y="5288467"/>
            <a:ext cx="64339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11</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18" name="Rounded Rectangle 37">
            <a:extLst>
              <a:ext uri="{FF2B5EF4-FFF2-40B4-BE49-F238E27FC236}">
                <a16:creationId xmlns:a16="http://schemas.microsoft.com/office/drawing/2014/main" id="{B8E8173B-2FDF-D3E1-3709-387F3C430BA8}"/>
              </a:ext>
            </a:extLst>
          </p:cNvPr>
          <p:cNvSpPr/>
          <p:nvPr/>
        </p:nvSpPr>
        <p:spPr>
          <a:xfrm rot="5400000">
            <a:off x="3657151" y="5715439"/>
            <a:ext cx="256930" cy="267471"/>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Calibri"/>
              <a:ea typeface="+mn-ea"/>
              <a:cs typeface="+mn-cs"/>
            </a:endParaRPr>
          </a:p>
        </p:txBody>
      </p:sp>
      <p:sp>
        <p:nvSpPr>
          <p:cNvPr id="213" name="Rectangle 212">
            <a:extLst>
              <a:ext uri="{FF2B5EF4-FFF2-40B4-BE49-F238E27FC236}">
                <a16:creationId xmlns:a16="http://schemas.microsoft.com/office/drawing/2014/main" id="{E314E250-9FDA-D74A-683A-F287ADA84D5E}"/>
              </a:ext>
            </a:extLst>
          </p:cNvPr>
          <p:cNvSpPr/>
          <p:nvPr/>
        </p:nvSpPr>
        <p:spPr>
          <a:xfrm flipH="1">
            <a:off x="3575771" y="5712247"/>
            <a:ext cx="64339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2</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cxnSp>
        <p:nvCxnSpPr>
          <p:cNvPr id="219" name="Straight Connector 218">
            <a:extLst>
              <a:ext uri="{FF2B5EF4-FFF2-40B4-BE49-F238E27FC236}">
                <a16:creationId xmlns:a16="http://schemas.microsoft.com/office/drawing/2014/main" id="{2431E5DB-FE9F-A8D6-1406-C2ED98FB5FB6}"/>
              </a:ext>
            </a:extLst>
          </p:cNvPr>
          <p:cNvCxnSpPr>
            <a:cxnSpLocks/>
          </p:cNvCxnSpPr>
          <p:nvPr/>
        </p:nvCxnSpPr>
        <p:spPr>
          <a:xfrm>
            <a:off x="3961460" y="2606626"/>
            <a:ext cx="0" cy="33625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ECFE51A5-3EF6-9882-AB55-A5B599973965}"/>
              </a:ext>
            </a:extLst>
          </p:cNvPr>
          <p:cNvCxnSpPr>
            <a:cxnSpLocks/>
          </p:cNvCxnSpPr>
          <p:nvPr/>
        </p:nvCxnSpPr>
        <p:spPr>
          <a:xfrm>
            <a:off x="8217140" y="2578929"/>
            <a:ext cx="0" cy="3390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25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510CE-F454-AAD0-03BC-53DF7B0253D9}"/>
            </a:ext>
          </a:extLst>
        </p:cNvPr>
        <p:cNvGrpSpPr/>
        <p:nvPr/>
      </p:nvGrpSpPr>
      <p:grpSpPr>
        <a:xfrm>
          <a:off x="0" y="0"/>
          <a:ext cx="0" cy="0"/>
          <a:chOff x="0" y="0"/>
          <a:chExt cx="0" cy="0"/>
        </a:xfrm>
      </p:grpSpPr>
      <p:sp>
        <p:nvSpPr>
          <p:cNvPr id="14" name="Rounded Rectangle 37">
            <a:extLst>
              <a:ext uri="{FF2B5EF4-FFF2-40B4-BE49-F238E27FC236}">
                <a16:creationId xmlns:a16="http://schemas.microsoft.com/office/drawing/2014/main" id="{BE81B282-D8AF-C757-FFF0-6356165B805B}"/>
              </a:ext>
            </a:extLst>
          </p:cNvPr>
          <p:cNvSpPr/>
          <p:nvPr/>
        </p:nvSpPr>
        <p:spPr>
          <a:xfrm rot="5400000">
            <a:off x="10040261" y="1986711"/>
            <a:ext cx="253148"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31" name="Rounded Rectangle 37">
            <a:extLst>
              <a:ext uri="{FF2B5EF4-FFF2-40B4-BE49-F238E27FC236}">
                <a16:creationId xmlns:a16="http://schemas.microsoft.com/office/drawing/2014/main" id="{BAFECC71-43EB-1B8D-1AB6-75FB9D09A5DB}"/>
              </a:ext>
            </a:extLst>
          </p:cNvPr>
          <p:cNvSpPr/>
          <p:nvPr/>
        </p:nvSpPr>
        <p:spPr>
          <a:xfrm rot="16200000" flipH="1">
            <a:off x="8837050" y="3206303"/>
            <a:ext cx="256930" cy="1347176"/>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845835BC-0FFC-3E71-512E-C35818877C9A}"/>
              </a:ext>
            </a:extLst>
          </p:cNvPr>
          <p:cNvSpPr/>
          <p:nvPr/>
        </p:nvSpPr>
        <p:spPr>
          <a:xfrm>
            <a:off x="8793136" y="1230442"/>
            <a:ext cx="1511399" cy="659899"/>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TextBox 75">
            <a:extLst>
              <a:ext uri="{FF2B5EF4-FFF2-40B4-BE49-F238E27FC236}">
                <a16:creationId xmlns:a16="http://schemas.microsoft.com/office/drawing/2014/main" id="{E39F0F4B-50E3-F469-A7B6-8C1193398168}"/>
              </a:ext>
            </a:extLst>
          </p:cNvPr>
          <p:cNvSpPr txBox="1"/>
          <p:nvPr/>
        </p:nvSpPr>
        <p:spPr>
          <a:xfrm>
            <a:off x="0" y="41066"/>
            <a:ext cx="12192000" cy="923330"/>
          </a:xfrm>
          <a:prstGeom prst="rect">
            <a:avLst/>
          </a:prstGeom>
          <a:noFill/>
        </p:spPr>
        <p:txBody>
          <a:bodyPr wrap="square" rtlCol="0">
            <a:spAutoFit/>
          </a:bodyPr>
          <a:lstStyle/>
          <a:p>
            <a:pPr lvl="0" algn="r">
              <a:defRPr/>
            </a:pPr>
            <a:r>
              <a:rPr lang="el-GR" b="1" kern="0" dirty="0">
                <a:solidFill>
                  <a:prstClr val="black"/>
                </a:solidFill>
              </a:rPr>
              <a:t>Οι ενέργειες που υιοθετούν οι εταιρίες που συμμετείχαν στην έρευνα εστιάζουν στη χρήση συστημάτων αυτόματης δρομολόγησης, στη χρήση οχημάτων φιλικών προς το περιβάλλον, στον υπολογισμό του </a:t>
            </a:r>
            <a:r>
              <a:rPr lang="en-US" b="1" kern="0" dirty="0">
                <a:solidFill>
                  <a:prstClr val="black"/>
                </a:solidFill>
              </a:rPr>
              <a:t>CO2 </a:t>
            </a:r>
            <a:r>
              <a:rPr lang="el-GR" b="1" kern="0" dirty="0">
                <a:solidFill>
                  <a:prstClr val="black"/>
                </a:solidFill>
              </a:rPr>
              <a:t>αλλά και σε συνέργειες με άλλες εταιρίες με στόχο τη συμφόρτωση αγαθών. Υπάρχουν όμως και εταιρίες που δεν εφαρμόζουν καμία δράση αειφορίας  </a:t>
            </a:r>
          </a:p>
        </p:txBody>
      </p:sp>
      <p:sp>
        <p:nvSpPr>
          <p:cNvPr id="3" name="Slide Number Placeholder 1">
            <a:extLst>
              <a:ext uri="{FF2B5EF4-FFF2-40B4-BE49-F238E27FC236}">
                <a16:creationId xmlns:a16="http://schemas.microsoft.com/office/drawing/2014/main" id="{686A7DA8-1C0F-143D-FB5A-995872A38FFA}"/>
              </a:ext>
            </a:extLst>
          </p:cNvPr>
          <p:cNvSpPr>
            <a:spLocks noGrp="1"/>
          </p:cNvSpPr>
          <p:nvPr>
            <p:ph type="sldNum" sz="quarter" idx="4"/>
          </p:nvPr>
        </p:nvSpPr>
        <p:spPr>
          <a:xfrm>
            <a:off x="9912424" y="6336026"/>
            <a:ext cx="2133600" cy="365125"/>
          </a:xfrm>
        </p:spPr>
        <p:txBody>
          <a:bodyPr/>
          <a:lstStyle/>
          <a:p>
            <a:fld id="{E093E2C9-3D3E-4373-87A4-D563412E001C}" type="slidenum">
              <a:rPr lang="en-US" smtClean="0">
                <a:solidFill>
                  <a:prstClr val="black">
                    <a:tint val="75000"/>
                  </a:prstClr>
                </a:solidFill>
              </a:rPr>
              <a:pPr/>
              <a:t>9</a:t>
            </a:fld>
            <a:endParaRPr lang="en-US" dirty="0">
              <a:solidFill>
                <a:prstClr val="black">
                  <a:tint val="75000"/>
                </a:prstClr>
              </a:solidFill>
            </a:endParaRPr>
          </a:p>
        </p:txBody>
      </p:sp>
      <p:sp>
        <p:nvSpPr>
          <p:cNvPr id="201" name="Rectangle 3">
            <a:extLst>
              <a:ext uri="{FF2B5EF4-FFF2-40B4-BE49-F238E27FC236}">
                <a16:creationId xmlns:a16="http://schemas.microsoft.com/office/drawing/2014/main" id="{EB0F24AD-AAFD-1EFB-A3D7-A52143F232C8}"/>
              </a:ext>
            </a:extLst>
          </p:cNvPr>
          <p:cNvSpPr/>
          <p:nvPr/>
        </p:nvSpPr>
        <p:spPr>
          <a:xfrm>
            <a:off x="261875" y="1271375"/>
            <a:ext cx="151139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Εξυπηρέτηση πελατών</a:t>
            </a:r>
          </a:p>
        </p:txBody>
      </p:sp>
      <p:sp>
        <p:nvSpPr>
          <p:cNvPr id="113" name="Rectangle 3">
            <a:extLst>
              <a:ext uri="{FF2B5EF4-FFF2-40B4-BE49-F238E27FC236}">
                <a16:creationId xmlns:a16="http://schemas.microsoft.com/office/drawing/2014/main" id="{4FF685A5-85B9-F335-C118-DA62282B7A8E}"/>
              </a:ext>
            </a:extLst>
          </p:cNvPr>
          <p:cNvSpPr/>
          <p:nvPr/>
        </p:nvSpPr>
        <p:spPr>
          <a:xfrm>
            <a:off x="335360" y="2082334"/>
            <a:ext cx="3373052"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dirty="0"/>
              <a:t>Εμπορικές/Μεταποιητικές εταιρίες</a:t>
            </a:r>
          </a:p>
        </p:txBody>
      </p:sp>
      <p:sp>
        <p:nvSpPr>
          <p:cNvPr id="5" name="Rectangle 3">
            <a:extLst>
              <a:ext uri="{FF2B5EF4-FFF2-40B4-BE49-F238E27FC236}">
                <a16:creationId xmlns:a16="http://schemas.microsoft.com/office/drawing/2014/main" id="{071DF34B-3913-C63D-21F4-C30E6BF38905}"/>
              </a:ext>
            </a:extLst>
          </p:cNvPr>
          <p:cNvSpPr/>
          <p:nvPr/>
        </p:nvSpPr>
        <p:spPr>
          <a:xfrm>
            <a:off x="1960494" y="1267833"/>
            <a:ext cx="151139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Πρόβλεψη ζήτησης</a:t>
            </a:r>
          </a:p>
        </p:txBody>
      </p:sp>
      <p:sp>
        <p:nvSpPr>
          <p:cNvPr id="6" name="Rectangle 3">
            <a:extLst>
              <a:ext uri="{FF2B5EF4-FFF2-40B4-BE49-F238E27FC236}">
                <a16:creationId xmlns:a16="http://schemas.microsoft.com/office/drawing/2014/main" id="{DB5B547D-F7D4-7359-B0D1-2A1A50C4321B}"/>
              </a:ext>
            </a:extLst>
          </p:cNvPr>
          <p:cNvSpPr/>
          <p:nvPr/>
        </p:nvSpPr>
        <p:spPr>
          <a:xfrm>
            <a:off x="3659113" y="1258284"/>
            <a:ext cx="151139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Διαχείριση αποθέματος</a:t>
            </a:r>
          </a:p>
        </p:txBody>
      </p:sp>
      <p:sp>
        <p:nvSpPr>
          <p:cNvPr id="8" name="Rectangle 3">
            <a:extLst>
              <a:ext uri="{FF2B5EF4-FFF2-40B4-BE49-F238E27FC236}">
                <a16:creationId xmlns:a16="http://schemas.microsoft.com/office/drawing/2014/main" id="{CB435DCD-F711-6673-8A50-B2665F7AD7B1}"/>
              </a:ext>
            </a:extLst>
          </p:cNvPr>
          <p:cNvSpPr/>
          <p:nvPr/>
        </p:nvSpPr>
        <p:spPr>
          <a:xfrm>
            <a:off x="5261606" y="1267833"/>
            <a:ext cx="151139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Διαχείριση προμηθειών</a:t>
            </a:r>
          </a:p>
        </p:txBody>
      </p:sp>
      <p:sp>
        <p:nvSpPr>
          <p:cNvPr id="9" name="Rectangle 3">
            <a:extLst>
              <a:ext uri="{FF2B5EF4-FFF2-40B4-BE49-F238E27FC236}">
                <a16:creationId xmlns:a16="http://schemas.microsoft.com/office/drawing/2014/main" id="{695090B3-2DE3-D845-6322-72F472864C09}"/>
              </a:ext>
            </a:extLst>
          </p:cNvPr>
          <p:cNvSpPr/>
          <p:nvPr/>
        </p:nvSpPr>
        <p:spPr>
          <a:xfrm>
            <a:off x="6943550" y="1267833"/>
            <a:ext cx="151139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Αποθήκευση αγαθών</a:t>
            </a:r>
          </a:p>
        </p:txBody>
      </p:sp>
      <p:sp>
        <p:nvSpPr>
          <p:cNvPr id="10" name="Rectangle 3">
            <a:extLst>
              <a:ext uri="{FF2B5EF4-FFF2-40B4-BE49-F238E27FC236}">
                <a16:creationId xmlns:a16="http://schemas.microsoft.com/office/drawing/2014/main" id="{DB81927C-037F-8192-BE66-866C8D3C3B0F}"/>
              </a:ext>
            </a:extLst>
          </p:cNvPr>
          <p:cNvSpPr/>
          <p:nvPr/>
        </p:nvSpPr>
        <p:spPr>
          <a:xfrm>
            <a:off x="8702836" y="1267833"/>
            <a:ext cx="1692000"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rgbClr val="306228"/>
                </a:solidFill>
              </a:rPr>
              <a:t>Μεταφορά &amp; Διανομή αγαθών</a:t>
            </a:r>
          </a:p>
        </p:txBody>
      </p:sp>
      <p:sp>
        <p:nvSpPr>
          <p:cNvPr id="11" name="Rectangle 3">
            <a:extLst>
              <a:ext uri="{FF2B5EF4-FFF2-40B4-BE49-F238E27FC236}">
                <a16:creationId xmlns:a16="http://schemas.microsoft.com/office/drawing/2014/main" id="{88536AE7-C291-B356-4B50-59EC24ECCDDF}"/>
              </a:ext>
            </a:extLst>
          </p:cNvPr>
          <p:cNvSpPr/>
          <p:nvPr/>
        </p:nvSpPr>
        <p:spPr>
          <a:xfrm>
            <a:off x="10534625" y="1291309"/>
            <a:ext cx="1511399"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b="1" dirty="0">
                <a:solidFill>
                  <a:schemeClr val="bg1">
                    <a:lumMod val="50000"/>
                  </a:schemeClr>
                </a:solidFill>
              </a:rPr>
              <a:t>Διαχείριση επιστροφών</a:t>
            </a:r>
          </a:p>
        </p:txBody>
      </p:sp>
      <p:sp>
        <p:nvSpPr>
          <p:cNvPr id="2" name="Rounded Rectangle 37">
            <a:extLst>
              <a:ext uri="{FF2B5EF4-FFF2-40B4-BE49-F238E27FC236}">
                <a16:creationId xmlns:a16="http://schemas.microsoft.com/office/drawing/2014/main" id="{E9357577-9783-5B3F-95F1-1B9D85447191}"/>
              </a:ext>
            </a:extLst>
          </p:cNvPr>
          <p:cNvSpPr/>
          <p:nvPr/>
        </p:nvSpPr>
        <p:spPr>
          <a:xfrm rot="5400000">
            <a:off x="10039405" y="1235081"/>
            <a:ext cx="253148"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4" name="Rounded Rectangle 37">
            <a:extLst>
              <a:ext uri="{FF2B5EF4-FFF2-40B4-BE49-F238E27FC236}">
                <a16:creationId xmlns:a16="http://schemas.microsoft.com/office/drawing/2014/main" id="{4D54DD7D-A2C9-E809-8298-6B00015AF9F3}"/>
              </a:ext>
            </a:extLst>
          </p:cNvPr>
          <p:cNvSpPr/>
          <p:nvPr/>
        </p:nvSpPr>
        <p:spPr>
          <a:xfrm rot="5400000" flipH="1" flipV="1">
            <a:off x="8802690" y="2476572"/>
            <a:ext cx="262095" cy="1292867"/>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Calibri"/>
              <a:ea typeface="+mn-ea"/>
              <a:cs typeface="+mn-cs"/>
            </a:endParaRPr>
          </a:p>
        </p:txBody>
      </p:sp>
      <p:sp>
        <p:nvSpPr>
          <p:cNvPr id="7" name="Rounded Rectangle 37">
            <a:extLst>
              <a:ext uri="{FF2B5EF4-FFF2-40B4-BE49-F238E27FC236}">
                <a16:creationId xmlns:a16="http://schemas.microsoft.com/office/drawing/2014/main" id="{AED9C974-9E4B-344B-2FB2-C1A6C1923F6E}"/>
              </a:ext>
            </a:extLst>
          </p:cNvPr>
          <p:cNvSpPr/>
          <p:nvPr/>
        </p:nvSpPr>
        <p:spPr>
          <a:xfrm rot="16200000" flipH="1">
            <a:off x="10033747" y="863256"/>
            <a:ext cx="253146" cy="376752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B3E303C-D0DE-8E0E-566A-5335F7D985AF}"/>
              </a:ext>
            </a:extLst>
          </p:cNvPr>
          <p:cNvSpPr/>
          <p:nvPr/>
        </p:nvSpPr>
        <p:spPr>
          <a:xfrm>
            <a:off x="3898115" y="2547881"/>
            <a:ext cx="4358125"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Χρήση συστημάτων αυτόματης δρομολόγησης και διαχείρισης στόλου οχημάτων για μείωση των χιλιομέτρων και των αναγκαίων οχημάτων για την εκτέλεση του μεταφορικού έργου</a:t>
            </a:r>
          </a:p>
        </p:txBody>
      </p:sp>
      <p:sp>
        <p:nvSpPr>
          <p:cNvPr id="16" name="Rectangle 55">
            <a:extLst>
              <a:ext uri="{FF2B5EF4-FFF2-40B4-BE49-F238E27FC236}">
                <a16:creationId xmlns:a16="http://schemas.microsoft.com/office/drawing/2014/main" id="{9F3C5FAD-99F2-4520-3964-199E835A08E7}"/>
              </a:ext>
            </a:extLst>
          </p:cNvPr>
          <p:cNvSpPr/>
          <p:nvPr/>
        </p:nvSpPr>
        <p:spPr>
          <a:xfrm>
            <a:off x="8757340" y="2985316"/>
            <a:ext cx="864475"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3</a:t>
            </a:r>
            <a:r>
              <a:rPr lang="en-US" sz="1400" b="1" dirty="0">
                <a:solidFill>
                  <a:prstClr val="white"/>
                </a:solidFill>
                <a:latin typeface="Calibri"/>
              </a:rPr>
              <a:t>2</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7" name="Rectangle 16">
            <a:extLst>
              <a:ext uri="{FF2B5EF4-FFF2-40B4-BE49-F238E27FC236}">
                <a16:creationId xmlns:a16="http://schemas.microsoft.com/office/drawing/2014/main" id="{953BDF2D-A416-B2E0-8A9E-BD9D8E716D80}"/>
              </a:ext>
            </a:extLst>
          </p:cNvPr>
          <p:cNvSpPr/>
          <p:nvPr/>
        </p:nvSpPr>
        <p:spPr>
          <a:xfrm>
            <a:off x="3550493" y="2904896"/>
            <a:ext cx="4623938"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Χρήση φιλικών προς το περιβάλλον μέσων μεταφοράς </a:t>
            </a:r>
          </a:p>
        </p:txBody>
      </p:sp>
      <p:sp>
        <p:nvSpPr>
          <p:cNvPr id="18" name="Rectangle 17">
            <a:extLst>
              <a:ext uri="{FF2B5EF4-FFF2-40B4-BE49-F238E27FC236}">
                <a16:creationId xmlns:a16="http://schemas.microsoft.com/office/drawing/2014/main" id="{B5E19197-B6AE-DEB9-9512-0B5BBB5E7D61}"/>
              </a:ext>
            </a:extLst>
          </p:cNvPr>
          <p:cNvSpPr/>
          <p:nvPr/>
        </p:nvSpPr>
        <p:spPr>
          <a:xfrm>
            <a:off x="3471894" y="3674605"/>
            <a:ext cx="4710886"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Συνέργειες με άλλες εταιρίες με στόχο τη </a:t>
            </a:r>
            <a:r>
              <a:rPr kumimoji="0" lang="el-GR" sz="900" b="1" i="0" u="none" strike="noStrike" kern="1200" cap="none" spc="0" normalizeH="0" baseline="0" noProof="0" dirty="0" err="1">
                <a:ln>
                  <a:noFill/>
                </a:ln>
                <a:solidFill>
                  <a:prstClr val="black"/>
                </a:solidFill>
                <a:effectLst/>
                <a:uLnTx/>
                <a:uFillTx/>
                <a:latin typeface="Calibri"/>
                <a:ea typeface="+mn-ea"/>
                <a:cs typeface="+mn-cs"/>
              </a:rPr>
              <a:t>συμφόρτωση</a:t>
            </a:r>
            <a:r>
              <a:rPr kumimoji="0" lang="el-GR" sz="900" b="1" i="0" u="none" strike="noStrike" kern="1200" cap="none" spc="0" normalizeH="0" baseline="0" noProof="0" dirty="0">
                <a:ln>
                  <a:noFill/>
                </a:ln>
                <a:solidFill>
                  <a:prstClr val="black"/>
                </a:solidFill>
                <a:effectLst/>
                <a:uLnTx/>
                <a:uFillTx/>
                <a:latin typeface="Calibri"/>
                <a:ea typeface="+mn-ea"/>
                <a:cs typeface="+mn-cs"/>
              </a:rPr>
              <a:t> αγαθών</a:t>
            </a:r>
            <a:endParaRPr kumimoji="0" lang="el-GR" sz="9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20" name="Rounded Rectangle 37">
            <a:extLst>
              <a:ext uri="{FF2B5EF4-FFF2-40B4-BE49-F238E27FC236}">
                <a16:creationId xmlns:a16="http://schemas.microsoft.com/office/drawing/2014/main" id="{C1BFEAB7-6298-155F-E233-212699D6E10B}"/>
              </a:ext>
            </a:extLst>
          </p:cNvPr>
          <p:cNvSpPr/>
          <p:nvPr/>
        </p:nvSpPr>
        <p:spPr>
          <a:xfrm rot="16200000" flipH="1">
            <a:off x="8805750" y="2098796"/>
            <a:ext cx="253148" cy="1295689"/>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1" name="Rectangle 55">
            <a:extLst>
              <a:ext uri="{FF2B5EF4-FFF2-40B4-BE49-F238E27FC236}">
                <a16:creationId xmlns:a16="http://schemas.microsoft.com/office/drawing/2014/main" id="{BC0E0AEC-7640-F785-9932-ECDE8E4417CF}"/>
              </a:ext>
            </a:extLst>
          </p:cNvPr>
          <p:cNvSpPr/>
          <p:nvPr/>
        </p:nvSpPr>
        <p:spPr>
          <a:xfrm>
            <a:off x="8734562" y="2606626"/>
            <a:ext cx="660176"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39</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5" name="Rectangle 55">
            <a:extLst>
              <a:ext uri="{FF2B5EF4-FFF2-40B4-BE49-F238E27FC236}">
                <a16:creationId xmlns:a16="http://schemas.microsoft.com/office/drawing/2014/main" id="{2C1A8ACF-ABE4-2F2E-57FA-502EA5CBBDE4}"/>
              </a:ext>
            </a:extLst>
          </p:cNvPr>
          <p:cNvSpPr/>
          <p:nvPr/>
        </p:nvSpPr>
        <p:spPr>
          <a:xfrm>
            <a:off x="8748015" y="3720017"/>
            <a:ext cx="585389"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35</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6" name="Rounded Rectangle 37">
            <a:extLst>
              <a:ext uri="{FF2B5EF4-FFF2-40B4-BE49-F238E27FC236}">
                <a16:creationId xmlns:a16="http://schemas.microsoft.com/office/drawing/2014/main" id="{297803F7-83E2-AAB7-80F0-6E9678EDB4DA}"/>
              </a:ext>
            </a:extLst>
          </p:cNvPr>
          <p:cNvSpPr/>
          <p:nvPr/>
        </p:nvSpPr>
        <p:spPr>
          <a:xfrm rot="5400000">
            <a:off x="10032702" y="1585912"/>
            <a:ext cx="253146" cy="37696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6AC8E273-0BF4-D6AE-75C4-1A30B66F9DF5}"/>
              </a:ext>
            </a:extLst>
          </p:cNvPr>
          <p:cNvSpPr/>
          <p:nvPr/>
        </p:nvSpPr>
        <p:spPr>
          <a:xfrm>
            <a:off x="3460368" y="3264936"/>
            <a:ext cx="4793782"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Υπολογισμός ανθρακικού αποτυπώματος και δράσεις αντιστάθμισης</a:t>
            </a:r>
            <a:endParaRPr kumimoji="0" lang="el-GR" sz="9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37" name="Rounded Rectangle 37">
            <a:extLst>
              <a:ext uri="{FF2B5EF4-FFF2-40B4-BE49-F238E27FC236}">
                <a16:creationId xmlns:a16="http://schemas.microsoft.com/office/drawing/2014/main" id="{6D45FA1A-3CD8-F3E6-068C-47C09679995E}"/>
              </a:ext>
            </a:extLst>
          </p:cNvPr>
          <p:cNvSpPr/>
          <p:nvPr/>
        </p:nvSpPr>
        <p:spPr>
          <a:xfrm rot="16200000" flipH="1">
            <a:off x="8828379" y="2795165"/>
            <a:ext cx="256930" cy="1347176"/>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723855B8-9D03-417A-84F8-DFC367653270}"/>
              </a:ext>
            </a:extLst>
          </p:cNvPr>
          <p:cNvSpPr/>
          <p:nvPr/>
        </p:nvSpPr>
        <p:spPr>
          <a:xfrm>
            <a:off x="8757340" y="3329582"/>
            <a:ext cx="64339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35</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50" name="Rounded Rectangle 37">
            <a:extLst>
              <a:ext uri="{FF2B5EF4-FFF2-40B4-BE49-F238E27FC236}">
                <a16:creationId xmlns:a16="http://schemas.microsoft.com/office/drawing/2014/main" id="{0A97D16B-8561-0343-E5CA-4A39AF950671}"/>
              </a:ext>
            </a:extLst>
          </p:cNvPr>
          <p:cNvSpPr/>
          <p:nvPr/>
        </p:nvSpPr>
        <p:spPr>
          <a:xfrm rot="16200000" flipH="1">
            <a:off x="10078882" y="2772069"/>
            <a:ext cx="253148" cy="3677254"/>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0E5C12A3-463F-4E4C-47E1-E09B7E85BD49}"/>
              </a:ext>
            </a:extLst>
          </p:cNvPr>
          <p:cNvSpPr/>
          <p:nvPr/>
        </p:nvSpPr>
        <p:spPr>
          <a:xfrm>
            <a:off x="3460368" y="4465196"/>
            <a:ext cx="4595937"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Επιλογή βιώσιμων και περιβαλλοντικά φιλικών μεταφορικών μέσων </a:t>
            </a:r>
            <a:endParaRPr kumimoji="0" lang="el-GR" sz="9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54" name="Rounded Rectangle 37">
            <a:extLst>
              <a:ext uri="{FF2B5EF4-FFF2-40B4-BE49-F238E27FC236}">
                <a16:creationId xmlns:a16="http://schemas.microsoft.com/office/drawing/2014/main" id="{D0B01C0B-7E3D-0D07-9FCC-1A22554EF8E1}"/>
              </a:ext>
            </a:extLst>
          </p:cNvPr>
          <p:cNvSpPr/>
          <p:nvPr/>
        </p:nvSpPr>
        <p:spPr>
          <a:xfrm rot="16200000" flipH="1">
            <a:off x="8483070" y="4284844"/>
            <a:ext cx="256932" cy="643394"/>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55" name="Rectangle 55">
            <a:extLst>
              <a:ext uri="{FF2B5EF4-FFF2-40B4-BE49-F238E27FC236}">
                <a16:creationId xmlns:a16="http://schemas.microsoft.com/office/drawing/2014/main" id="{538FCB55-CD89-E8E9-840F-6725159F9752}"/>
              </a:ext>
            </a:extLst>
          </p:cNvPr>
          <p:cNvSpPr/>
          <p:nvPr/>
        </p:nvSpPr>
        <p:spPr>
          <a:xfrm>
            <a:off x="8473588" y="4463971"/>
            <a:ext cx="64557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1</a:t>
            </a:r>
            <a:r>
              <a:rPr lang="en-US" sz="1400" b="1" dirty="0">
                <a:solidFill>
                  <a:prstClr val="white"/>
                </a:solidFill>
                <a:latin typeface="Calibri"/>
              </a:rPr>
              <a:t>8</a:t>
            </a:r>
            <a:r>
              <a:rPr lang="el-GR" sz="1400" b="1" dirty="0">
                <a:solidFill>
                  <a:prstClr val="white"/>
                </a:solidFill>
                <a:latin typeface="Calibri"/>
              </a:rPr>
              <a:t>%</a:t>
            </a:r>
            <a:endParaRPr kumimoji="0" lang="el-GR"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Rounded Rectangle 37">
            <a:extLst>
              <a:ext uri="{FF2B5EF4-FFF2-40B4-BE49-F238E27FC236}">
                <a16:creationId xmlns:a16="http://schemas.microsoft.com/office/drawing/2014/main" id="{ACEB1B3D-45FA-8AF9-49FC-520339F814CD}"/>
              </a:ext>
            </a:extLst>
          </p:cNvPr>
          <p:cNvSpPr/>
          <p:nvPr/>
        </p:nvSpPr>
        <p:spPr>
          <a:xfrm rot="5400000">
            <a:off x="10050159" y="2363499"/>
            <a:ext cx="253146" cy="37696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57" name="Rectangle 56">
            <a:extLst>
              <a:ext uri="{FF2B5EF4-FFF2-40B4-BE49-F238E27FC236}">
                <a16:creationId xmlns:a16="http://schemas.microsoft.com/office/drawing/2014/main" id="{2F30BEEF-E87B-5E6E-CAC2-374703892A48}"/>
              </a:ext>
            </a:extLst>
          </p:cNvPr>
          <p:cNvSpPr/>
          <p:nvPr/>
        </p:nvSpPr>
        <p:spPr>
          <a:xfrm>
            <a:off x="3487051" y="4062729"/>
            <a:ext cx="4595937"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Υιοθέτηση στρατηγικών όπως </a:t>
            </a:r>
            <a:r>
              <a:rPr kumimoji="0" lang="el-GR" sz="900" b="1" i="0" u="none" strike="noStrike" kern="1200" cap="none" spc="0" normalizeH="0" baseline="0" noProof="0" dirty="0" err="1">
                <a:ln>
                  <a:noFill/>
                </a:ln>
                <a:solidFill>
                  <a:prstClr val="black"/>
                </a:solidFill>
                <a:effectLst/>
                <a:uLnTx/>
                <a:uFillTx/>
                <a:latin typeface="Calibri"/>
                <a:ea typeface="+mn-ea"/>
                <a:cs typeface="+mn-cs"/>
              </a:rPr>
              <a:t>back-hauling</a:t>
            </a:r>
            <a:r>
              <a:rPr kumimoji="0" lang="el-GR" sz="900" b="1" i="0" u="none" strike="noStrike" kern="1200" cap="none" spc="0" normalizeH="0" baseline="0" noProof="0" dirty="0">
                <a:ln>
                  <a:noFill/>
                </a:ln>
                <a:solidFill>
                  <a:prstClr val="black"/>
                </a:solidFill>
                <a:effectLst/>
                <a:uLnTx/>
                <a:uFillTx/>
                <a:latin typeface="Calibri"/>
                <a:ea typeface="+mn-ea"/>
                <a:cs typeface="+mn-cs"/>
              </a:rPr>
              <a:t>, βραδινές παραδόσεις, </a:t>
            </a:r>
            <a:r>
              <a:rPr kumimoji="0" lang="el-GR" sz="900" b="1" i="0" u="none" strike="noStrike" kern="1200" cap="none" spc="0" normalizeH="0" baseline="0" noProof="0" dirty="0" err="1">
                <a:ln>
                  <a:noFill/>
                </a:ln>
                <a:solidFill>
                  <a:prstClr val="black"/>
                </a:solidFill>
                <a:effectLst/>
                <a:uLnTx/>
                <a:uFillTx/>
                <a:latin typeface="Calibri"/>
                <a:ea typeface="+mn-ea"/>
                <a:cs typeface="+mn-cs"/>
              </a:rPr>
              <a:t>micro-consolidation</a:t>
            </a:r>
            <a:r>
              <a:rPr kumimoji="0" lang="el-GR" sz="900" b="1" i="0" u="none" strike="noStrike" kern="1200" cap="none" spc="0" normalizeH="0" baseline="0" noProof="0" dirty="0">
                <a:ln>
                  <a:noFill/>
                </a:ln>
                <a:solidFill>
                  <a:prstClr val="black"/>
                </a:solidFill>
                <a:effectLst/>
                <a:uLnTx/>
                <a:uFillTx/>
                <a:latin typeface="Calibri"/>
                <a:ea typeface="+mn-ea"/>
                <a:cs typeface="+mn-cs"/>
              </a:rPr>
              <a:t> </a:t>
            </a:r>
            <a:r>
              <a:rPr kumimoji="0" lang="el-GR" sz="900" b="1" i="0" u="none" strike="noStrike" kern="1200" cap="none" spc="0" normalizeH="0" baseline="0" noProof="0" dirty="0" err="1">
                <a:ln>
                  <a:noFill/>
                </a:ln>
                <a:solidFill>
                  <a:prstClr val="black"/>
                </a:solidFill>
                <a:effectLst/>
                <a:uLnTx/>
                <a:uFillTx/>
                <a:latin typeface="Calibri"/>
                <a:ea typeface="+mn-ea"/>
                <a:cs typeface="+mn-cs"/>
              </a:rPr>
              <a:t>centers</a:t>
            </a:r>
            <a:r>
              <a:rPr kumimoji="0" lang="el-GR" sz="900" b="1" i="0" u="none" strike="noStrike" kern="1200" cap="none" spc="0" normalizeH="0" baseline="0" noProof="0" dirty="0">
                <a:ln>
                  <a:noFill/>
                </a:ln>
                <a:solidFill>
                  <a:prstClr val="black"/>
                </a:solidFill>
                <a:effectLst/>
                <a:uLnTx/>
                <a:uFillTx/>
                <a:latin typeface="Calibri"/>
                <a:ea typeface="+mn-ea"/>
                <a:cs typeface="+mn-cs"/>
              </a:rPr>
              <a:t> για αειφόρες παραδόσεις σε αστικό περιβάλλον</a:t>
            </a:r>
          </a:p>
        </p:txBody>
      </p:sp>
      <p:sp>
        <p:nvSpPr>
          <p:cNvPr id="58" name="Rounded Rectangle 37">
            <a:extLst>
              <a:ext uri="{FF2B5EF4-FFF2-40B4-BE49-F238E27FC236}">
                <a16:creationId xmlns:a16="http://schemas.microsoft.com/office/drawing/2014/main" id="{1D4510FE-D8D7-BAD6-63EC-BDCD5F458989}"/>
              </a:ext>
            </a:extLst>
          </p:cNvPr>
          <p:cNvSpPr/>
          <p:nvPr/>
        </p:nvSpPr>
        <p:spPr>
          <a:xfrm rot="16200000" flipH="1">
            <a:off x="8468269" y="3949450"/>
            <a:ext cx="256932" cy="59363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8F3D1BFE-ABB6-43E7-752B-F5B195B82C41}"/>
              </a:ext>
            </a:extLst>
          </p:cNvPr>
          <p:cNvSpPr/>
          <p:nvPr/>
        </p:nvSpPr>
        <p:spPr>
          <a:xfrm>
            <a:off x="8436258" y="4087250"/>
            <a:ext cx="64339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16</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94" name="Rounded Rectangle 37">
            <a:extLst>
              <a:ext uri="{FF2B5EF4-FFF2-40B4-BE49-F238E27FC236}">
                <a16:creationId xmlns:a16="http://schemas.microsoft.com/office/drawing/2014/main" id="{E9142831-C073-BFD0-72AC-C9182B161ED8}"/>
              </a:ext>
            </a:extLst>
          </p:cNvPr>
          <p:cNvSpPr/>
          <p:nvPr/>
        </p:nvSpPr>
        <p:spPr>
          <a:xfrm rot="16200000" flipH="1">
            <a:off x="1820717" y="1235082"/>
            <a:ext cx="253146"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95" name="Rounded Rectangle 37">
            <a:extLst>
              <a:ext uri="{FF2B5EF4-FFF2-40B4-BE49-F238E27FC236}">
                <a16:creationId xmlns:a16="http://schemas.microsoft.com/office/drawing/2014/main" id="{1E8A0031-F329-9C78-B6C5-0C73BBECD6B0}"/>
              </a:ext>
            </a:extLst>
          </p:cNvPr>
          <p:cNvSpPr/>
          <p:nvPr/>
        </p:nvSpPr>
        <p:spPr>
          <a:xfrm rot="16200000" flipV="1">
            <a:off x="3331707" y="2732144"/>
            <a:ext cx="262095" cy="78172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96" name="Rounded Rectangle 37">
            <a:extLst>
              <a:ext uri="{FF2B5EF4-FFF2-40B4-BE49-F238E27FC236}">
                <a16:creationId xmlns:a16="http://schemas.microsoft.com/office/drawing/2014/main" id="{ED951D0A-C299-42F5-9132-EED624592BC2}"/>
              </a:ext>
            </a:extLst>
          </p:cNvPr>
          <p:cNvSpPr/>
          <p:nvPr/>
        </p:nvSpPr>
        <p:spPr>
          <a:xfrm rot="16200000" flipH="1">
            <a:off x="1831349" y="862212"/>
            <a:ext cx="253146" cy="37696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97" name="Rounded Rectangle 37">
            <a:extLst>
              <a:ext uri="{FF2B5EF4-FFF2-40B4-BE49-F238E27FC236}">
                <a16:creationId xmlns:a16="http://schemas.microsoft.com/office/drawing/2014/main" id="{50D71828-CB14-4508-EAE1-B7B50FE5EBEF}"/>
              </a:ext>
            </a:extLst>
          </p:cNvPr>
          <p:cNvSpPr/>
          <p:nvPr/>
        </p:nvSpPr>
        <p:spPr>
          <a:xfrm rot="16200000" flipH="1">
            <a:off x="1815888" y="1986709"/>
            <a:ext cx="253146"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98" name="Rectangle 55">
            <a:extLst>
              <a:ext uri="{FF2B5EF4-FFF2-40B4-BE49-F238E27FC236}">
                <a16:creationId xmlns:a16="http://schemas.microsoft.com/office/drawing/2014/main" id="{3A37ADB2-C19E-F9FA-D34F-36CBD1D6A506}"/>
              </a:ext>
            </a:extLst>
          </p:cNvPr>
          <p:cNvSpPr/>
          <p:nvPr/>
        </p:nvSpPr>
        <p:spPr>
          <a:xfrm flipH="1">
            <a:off x="3215909" y="2985318"/>
            <a:ext cx="864475"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18</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99" name="Rounded Rectangle 37">
            <a:extLst>
              <a:ext uri="{FF2B5EF4-FFF2-40B4-BE49-F238E27FC236}">
                <a16:creationId xmlns:a16="http://schemas.microsoft.com/office/drawing/2014/main" id="{204D97DA-F2F2-0452-8667-0894144B0B42}"/>
              </a:ext>
            </a:extLst>
          </p:cNvPr>
          <p:cNvSpPr/>
          <p:nvPr/>
        </p:nvSpPr>
        <p:spPr>
          <a:xfrm rot="5400000">
            <a:off x="3288532" y="2323060"/>
            <a:ext cx="253148" cy="86447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00" name="Rectangle 55">
            <a:extLst>
              <a:ext uri="{FF2B5EF4-FFF2-40B4-BE49-F238E27FC236}">
                <a16:creationId xmlns:a16="http://schemas.microsoft.com/office/drawing/2014/main" id="{46B2773D-5AAA-CEE1-721F-82E88BDA1F6D}"/>
              </a:ext>
            </a:extLst>
          </p:cNvPr>
          <p:cNvSpPr/>
          <p:nvPr/>
        </p:nvSpPr>
        <p:spPr>
          <a:xfrm flipH="1">
            <a:off x="3219053" y="2617167"/>
            <a:ext cx="660176"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22</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02" name="Rounded Rectangle 37">
            <a:extLst>
              <a:ext uri="{FF2B5EF4-FFF2-40B4-BE49-F238E27FC236}">
                <a16:creationId xmlns:a16="http://schemas.microsoft.com/office/drawing/2014/main" id="{DC1AF15B-B834-1F16-38CE-6CDBA41ABA7B}"/>
              </a:ext>
            </a:extLst>
          </p:cNvPr>
          <p:cNvSpPr/>
          <p:nvPr/>
        </p:nvSpPr>
        <p:spPr>
          <a:xfrm rot="5400000">
            <a:off x="2992460" y="3168805"/>
            <a:ext cx="256930" cy="1397561"/>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03" name="Rectangle 55">
            <a:extLst>
              <a:ext uri="{FF2B5EF4-FFF2-40B4-BE49-F238E27FC236}">
                <a16:creationId xmlns:a16="http://schemas.microsoft.com/office/drawing/2014/main" id="{2A9F6872-0CD4-B75F-D698-D6DE965C5935}"/>
              </a:ext>
            </a:extLst>
          </p:cNvPr>
          <p:cNvSpPr/>
          <p:nvPr/>
        </p:nvSpPr>
        <p:spPr>
          <a:xfrm flipH="1">
            <a:off x="2922192" y="3720016"/>
            <a:ext cx="585389"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36</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04" name="Rounded Rectangle 37">
            <a:extLst>
              <a:ext uri="{FF2B5EF4-FFF2-40B4-BE49-F238E27FC236}">
                <a16:creationId xmlns:a16="http://schemas.microsoft.com/office/drawing/2014/main" id="{468FF9FD-38C4-9006-99AB-D1E0C4EB84BC}"/>
              </a:ext>
            </a:extLst>
          </p:cNvPr>
          <p:cNvSpPr/>
          <p:nvPr/>
        </p:nvSpPr>
        <p:spPr>
          <a:xfrm rot="16200000" flipH="1">
            <a:off x="1814012" y="1585914"/>
            <a:ext cx="253146" cy="37696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208" name="Rounded Rectangle 37">
            <a:extLst>
              <a:ext uri="{FF2B5EF4-FFF2-40B4-BE49-F238E27FC236}">
                <a16:creationId xmlns:a16="http://schemas.microsoft.com/office/drawing/2014/main" id="{8492C200-199C-0E6B-1B70-45883E7F4460}"/>
              </a:ext>
            </a:extLst>
          </p:cNvPr>
          <p:cNvSpPr/>
          <p:nvPr/>
        </p:nvSpPr>
        <p:spPr>
          <a:xfrm rot="16200000" flipH="1">
            <a:off x="1811031" y="2742297"/>
            <a:ext cx="253147"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211" name="Rounded Rectangle 37">
            <a:extLst>
              <a:ext uri="{FF2B5EF4-FFF2-40B4-BE49-F238E27FC236}">
                <a16:creationId xmlns:a16="http://schemas.microsoft.com/office/drawing/2014/main" id="{E8C03FE0-038B-B120-F5E0-C2F5753F40C5}"/>
              </a:ext>
            </a:extLst>
          </p:cNvPr>
          <p:cNvSpPr/>
          <p:nvPr/>
        </p:nvSpPr>
        <p:spPr>
          <a:xfrm rot="16200000" flipH="1">
            <a:off x="1805561" y="2379906"/>
            <a:ext cx="253146" cy="3769610"/>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224" name="Rectangle 3">
            <a:extLst>
              <a:ext uri="{FF2B5EF4-FFF2-40B4-BE49-F238E27FC236}">
                <a16:creationId xmlns:a16="http://schemas.microsoft.com/office/drawing/2014/main" id="{2815C4A5-8AF4-B2E7-8089-9EFBB2166628}"/>
              </a:ext>
            </a:extLst>
          </p:cNvPr>
          <p:cNvSpPr/>
          <p:nvPr/>
        </p:nvSpPr>
        <p:spPr>
          <a:xfrm>
            <a:off x="8256240" y="2082886"/>
            <a:ext cx="3373052" cy="338554"/>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l-GR" sz="1600" dirty="0" err="1"/>
              <a:t>Πάροχοι</a:t>
            </a:r>
            <a:r>
              <a:rPr lang="el-GR" sz="1600" dirty="0"/>
              <a:t> υπηρεσιών εφοδιαστικής</a:t>
            </a:r>
          </a:p>
        </p:txBody>
      </p:sp>
      <p:sp>
        <p:nvSpPr>
          <p:cNvPr id="15" name="Rounded Rectangle 37">
            <a:extLst>
              <a:ext uri="{FF2B5EF4-FFF2-40B4-BE49-F238E27FC236}">
                <a16:creationId xmlns:a16="http://schemas.microsoft.com/office/drawing/2014/main" id="{1E92C153-BE17-BCF1-12F7-B40530588242}"/>
              </a:ext>
            </a:extLst>
          </p:cNvPr>
          <p:cNvSpPr/>
          <p:nvPr/>
        </p:nvSpPr>
        <p:spPr>
          <a:xfrm rot="5400000">
            <a:off x="10032701" y="3140614"/>
            <a:ext cx="253148"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03CF463C-2C92-1F28-18E5-7B8CA336C162}"/>
              </a:ext>
            </a:extLst>
          </p:cNvPr>
          <p:cNvSpPr/>
          <p:nvPr/>
        </p:nvSpPr>
        <p:spPr>
          <a:xfrm>
            <a:off x="3478597" y="4863513"/>
            <a:ext cx="4595937"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 	Δεν εφαρμόζουμε δράσεις </a:t>
            </a:r>
            <a:r>
              <a:rPr kumimoji="0" lang="el-GR" sz="900" b="1" i="0" u="none" strike="noStrike" kern="1200" cap="none" spc="0" normalizeH="0" baseline="0" noProof="0" dirty="0" err="1">
                <a:ln>
                  <a:noFill/>
                </a:ln>
                <a:solidFill>
                  <a:prstClr val="black"/>
                </a:solidFill>
                <a:effectLst/>
                <a:uLnTx/>
                <a:uFillTx/>
                <a:latin typeface="Calibri"/>
                <a:ea typeface="+mn-ea"/>
                <a:cs typeface="+mn-cs"/>
              </a:rPr>
              <a:t>αειφορίας</a:t>
            </a:r>
            <a:r>
              <a:rPr kumimoji="0" lang="el-GR" sz="900" b="1" i="0" u="none" strike="noStrike" kern="1200" cap="none" spc="0" normalizeH="0" baseline="0" noProof="0" dirty="0">
                <a:ln>
                  <a:noFill/>
                </a:ln>
                <a:solidFill>
                  <a:prstClr val="black"/>
                </a:solidFill>
                <a:effectLst/>
                <a:uLnTx/>
                <a:uFillTx/>
                <a:latin typeface="Calibri"/>
                <a:ea typeface="+mn-ea"/>
                <a:cs typeface="+mn-cs"/>
              </a:rPr>
              <a:t> στην μεταφορά αγαθών</a:t>
            </a:r>
            <a:endParaRPr kumimoji="0" lang="el-GR" sz="9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35" name="Rounded Rectangle 37">
            <a:extLst>
              <a:ext uri="{FF2B5EF4-FFF2-40B4-BE49-F238E27FC236}">
                <a16:creationId xmlns:a16="http://schemas.microsoft.com/office/drawing/2014/main" id="{119BCFD4-2682-D589-550E-B2C5B8E0A35E}"/>
              </a:ext>
            </a:extLst>
          </p:cNvPr>
          <p:cNvSpPr/>
          <p:nvPr/>
        </p:nvSpPr>
        <p:spPr>
          <a:xfrm rot="16200000" flipH="1">
            <a:off x="8599874" y="4559837"/>
            <a:ext cx="256932" cy="92285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36" name="Rectangle 55">
            <a:extLst>
              <a:ext uri="{FF2B5EF4-FFF2-40B4-BE49-F238E27FC236}">
                <a16:creationId xmlns:a16="http://schemas.microsoft.com/office/drawing/2014/main" id="{F80AA6AA-0EA9-86B9-F168-AC47BD83752F}"/>
              </a:ext>
            </a:extLst>
          </p:cNvPr>
          <p:cNvSpPr/>
          <p:nvPr/>
        </p:nvSpPr>
        <p:spPr>
          <a:xfrm>
            <a:off x="8472185" y="4887389"/>
            <a:ext cx="64557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a:solidFill>
                  <a:prstClr val="white"/>
                </a:solidFill>
                <a:latin typeface="Calibri"/>
              </a:rPr>
              <a:t>2</a:t>
            </a:r>
            <a:r>
              <a:rPr lang="en-US" sz="1400" b="1" dirty="0">
                <a:solidFill>
                  <a:prstClr val="white"/>
                </a:solidFill>
                <a:latin typeface="Calibri"/>
              </a:rPr>
              <a:t>3</a:t>
            </a:r>
            <a:r>
              <a:rPr lang="el-GR" sz="1400" b="1" dirty="0">
                <a:solidFill>
                  <a:prstClr val="white"/>
                </a:solidFill>
                <a:latin typeface="Calibri"/>
              </a:rPr>
              <a:t>%</a:t>
            </a:r>
            <a:endParaRPr kumimoji="0" lang="el-GR"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Rounded Rectangle 37">
            <a:extLst>
              <a:ext uri="{FF2B5EF4-FFF2-40B4-BE49-F238E27FC236}">
                <a16:creationId xmlns:a16="http://schemas.microsoft.com/office/drawing/2014/main" id="{C0CC8476-00F4-36A8-B368-2B59ED908F46}"/>
              </a:ext>
            </a:extLst>
          </p:cNvPr>
          <p:cNvSpPr/>
          <p:nvPr/>
        </p:nvSpPr>
        <p:spPr>
          <a:xfrm rot="16200000" flipH="1">
            <a:off x="1829260" y="3140614"/>
            <a:ext cx="253147"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42" name="Rounded Rectangle 37">
            <a:extLst>
              <a:ext uri="{FF2B5EF4-FFF2-40B4-BE49-F238E27FC236}">
                <a16:creationId xmlns:a16="http://schemas.microsoft.com/office/drawing/2014/main" id="{FC542590-78DB-6A8E-F1CE-B8A029BF159F}"/>
              </a:ext>
            </a:extLst>
          </p:cNvPr>
          <p:cNvSpPr/>
          <p:nvPr/>
        </p:nvSpPr>
        <p:spPr>
          <a:xfrm rot="5400000">
            <a:off x="10032701" y="3550452"/>
            <a:ext cx="253148"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1F001970-CFC1-5CFB-415D-5191A68B9577}"/>
              </a:ext>
            </a:extLst>
          </p:cNvPr>
          <p:cNvSpPr/>
          <p:nvPr/>
        </p:nvSpPr>
        <p:spPr>
          <a:xfrm>
            <a:off x="3575720" y="5273351"/>
            <a:ext cx="4595937" cy="4039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Calibri"/>
                <a:ea typeface="+mn-ea"/>
                <a:cs typeface="+mn-cs"/>
              </a:rPr>
              <a:t>‘</a:t>
            </a:r>
            <a:r>
              <a:rPr kumimoji="0" lang="el-GR" sz="900" b="1" i="0" u="none" strike="noStrike" kern="1200" cap="none" spc="0" normalizeH="0" baseline="0" noProof="0" dirty="0" err="1">
                <a:ln>
                  <a:noFill/>
                </a:ln>
                <a:solidFill>
                  <a:prstClr val="black"/>
                </a:solidFill>
                <a:effectLst/>
                <a:uLnTx/>
                <a:uFillTx/>
                <a:latin typeface="Calibri"/>
                <a:ea typeface="+mn-ea"/>
                <a:cs typeface="+mn-cs"/>
              </a:rPr>
              <a:t>Αλλο</a:t>
            </a:r>
            <a:endParaRPr kumimoji="0" lang="el-GR" sz="9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44" name="Rounded Rectangle 37">
            <a:extLst>
              <a:ext uri="{FF2B5EF4-FFF2-40B4-BE49-F238E27FC236}">
                <a16:creationId xmlns:a16="http://schemas.microsoft.com/office/drawing/2014/main" id="{12FEF695-79AC-E213-7A2D-6225835B3AA1}"/>
              </a:ext>
            </a:extLst>
          </p:cNvPr>
          <p:cNvSpPr/>
          <p:nvPr/>
        </p:nvSpPr>
        <p:spPr>
          <a:xfrm rot="16200000" flipH="1">
            <a:off x="8241083" y="5328466"/>
            <a:ext cx="256932" cy="205273"/>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45" name="Rectangle 55">
            <a:extLst>
              <a:ext uri="{FF2B5EF4-FFF2-40B4-BE49-F238E27FC236}">
                <a16:creationId xmlns:a16="http://schemas.microsoft.com/office/drawing/2014/main" id="{606CABE3-C37B-E8CD-97D2-1CAF7943393A}"/>
              </a:ext>
            </a:extLst>
          </p:cNvPr>
          <p:cNvSpPr/>
          <p:nvPr/>
        </p:nvSpPr>
        <p:spPr>
          <a:xfrm>
            <a:off x="8171657" y="5297318"/>
            <a:ext cx="645574"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1</a:t>
            </a:r>
            <a:r>
              <a:rPr lang="el-GR" sz="1200" b="1" dirty="0">
                <a:solidFill>
                  <a:prstClr val="white"/>
                </a:solidFill>
                <a:latin typeface="Calibri"/>
              </a:rPr>
              <a:t>%</a:t>
            </a:r>
            <a:endParaRPr kumimoji="0" lang="el-GR"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Rounded Rectangle 37">
            <a:extLst>
              <a:ext uri="{FF2B5EF4-FFF2-40B4-BE49-F238E27FC236}">
                <a16:creationId xmlns:a16="http://schemas.microsoft.com/office/drawing/2014/main" id="{C5943036-8C3B-BCC7-5E18-30CD1704E59A}"/>
              </a:ext>
            </a:extLst>
          </p:cNvPr>
          <p:cNvSpPr/>
          <p:nvPr/>
        </p:nvSpPr>
        <p:spPr>
          <a:xfrm rot="16200000" flipH="1">
            <a:off x="1829260" y="3550452"/>
            <a:ext cx="253147" cy="3769611"/>
          </a:xfrm>
          <a:prstGeom prst="roundRect">
            <a:avLst>
              <a:gd name="adj" fmla="val 50000"/>
            </a:avLst>
          </a:prstGeom>
          <a:solidFill>
            <a:schemeClr val="bg2">
              <a:lumMod val="90000"/>
              <a:alpha val="80000"/>
            </a:schemeClr>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grpSp>
        <p:nvGrpSpPr>
          <p:cNvPr id="51" name="Group 50">
            <a:extLst>
              <a:ext uri="{FF2B5EF4-FFF2-40B4-BE49-F238E27FC236}">
                <a16:creationId xmlns:a16="http://schemas.microsoft.com/office/drawing/2014/main" id="{31EE6428-6FFA-55DF-4264-B1C9BBF3F616}"/>
              </a:ext>
            </a:extLst>
          </p:cNvPr>
          <p:cNvGrpSpPr/>
          <p:nvPr/>
        </p:nvGrpSpPr>
        <p:grpSpPr>
          <a:xfrm>
            <a:off x="8091582" y="5677629"/>
            <a:ext cx="4125098" cy="261346"/>
            <a:chOff x="7440354" y="2751090"/>
            <a:chExt cx="3832058" cy="261346"/>
          </a:xfrm>
        </p:grpSpPr>
        <p:sp>
          <p:nvSpPr>
            <p:cNvPr id="52" name="Rectangle 54">
              <a:extLst>
                <a:ext uri="{FF2B5EF4-FFF2-40B4-BE49-F238E27FC236}">
                  <a16:creationId xmlns:a16="http://schemas.microsoft.com/office/drawing/2014/main" id="{9A3F0284-BEF7-CA13-420E-0A2535445ED0}"/>
                </a:ext>
              </a:extLst>
            </p:cNvPr>
            <p:cNvSpPr/>
            <p:nvPr/>
          </p:nvSpPr>
          <p:spPr>
            <a:xfrm>
              <a:off x="9408368" y="2752892"/>
              <a:ext cx="460334" cy="253146"/>
            </a:xfrm>
            <a:prstGeom prst="rect">
              <a:avLst/>
            </a:prstGeom>
          </p:spPr>
          <p:txBody>
            <a:bodyPr wrap="square">
              <a:spAutoFit/>
            </a:bodyPr>
            <a:lstStyle/>
            <a:p>
              <a:pPr defTabSz="1219170">
                <a:lnSpc>
                  <a:spcPct val="95000"/>
                </a:lnSpc>
              </a:pPr>
              <a:r>
                <a:rPr lang="el-GR" sz="1050" b="1" dirty="0"/>
                <a:t>60</a:t>
              </a:r>
              <a:r>
                <a:rPr lang="en-US" sz="1050" b="1" dirty="0"/>
                <a:t>%</a:t>
              </a:r>
            </a:p>
          </p:txBody>
        </p:sp>
        <p:sp>
          <p:nvSpPr>
            <p:cNvPr id="60" name="Rectangle 54">
              <a:extLst>
                <a:ext uri="{FF2B5EF4-FFF2-40B4-BE49-F238E27FC236}">
                  <a16:creationId xmlns:a16="http://schemas.microsoft.com/office/drawing/2014/main" id="{9B4479E4-DCFD-BB3C-A7F7-A05131C7D1A8}"/>
                </a:ext>
              </a:extLst>
            </p:cNvPr>
            <p:cNvSpPr/>
            <p:nvPr/>
          </p:nvSpPr>
          <p:spPr>
            <a:xfrm>
              <a:off x="9048328" y="2759290"/>
              <a:ext cx="480527" cy="253146"/>
            </a:xfrm>
            <a:prstGeom prst="rect">
              <a:avLst/>
            </a:prstGeom>
          </p:spPr>
          <p:txBody>
            <a:bodyPr wrap="square">
              <a:spAutoFit/>
            </a:bodyPr>
            <a:lstStyle/>
            <a:p>
              <a:pPr defTabSz="1219170">
                <a:lnSpc>
                  <a:spcPct val="95000"/>
                </a:lnSpc>
              </a:pPr>
              <a:r>
                <a:rPr lang="el-GR" sz="1050" b="1" dirty="0"/>
                <a:t>50</a:t>
              </a:r>
              <a:r>
                <a:rPr lang="en-US" sz="1050" b="1" dirty="0"/>
                <a:t>%</a:t>
              </a:r>
            </a:p>
          </p:txBody>
        </p:sp>
        <p:sp>
          <p:nvSpPr>
            <p:cNvPr id="61" name="Rectangle 54">
              <a:extLst>
                <a:ext uri="{FF2B5EF4-FFF2-40B4-BE49-F238E27FC236}">
                  <a16:creationId xmlns:a16="http://schemas.microsoft.com/office/drawing/2014/main" id="{EC0CEFB1-D670-5598-9F81-FFD779201741}"/>
                </a:ext>
              </a:extLst>
            </p:cNvPr>
            <p:cNvSpPr/>
            <p:nvPr/>
          </p:nvSpPr>
          <p:spPr>
            <a:xfrm>
              <a:off x="8688288" y="2753931"/>
              <a:ext cx="467282" cy="253146"/>
            </a:xfrm>
            <a:prstGeom prst="rect">
              <a:avLst/>
            </a:prstGeom>
          </p:spPr>
          <p:txBody>
            <a:bodyPr wrap="square">
              <a:spAutoFit/>
            </a:bodyPr>
            <a:lstStyle/>
            <a:p>
              <a:pPr defTabSz="1219170">
                <a:lnSpc>
                  <a:spcPct val="95000"/>
                </a:lnSpc>
              </a:pPr>
              <a:r>
                <a:rPr lang="el-GR" sz="1050" b="1" dirty="0"/>
                <a:t>40</a:t>
              </a:r>
              <a:r>
                <a:rPr lang="en-US" sz="1050" b="1" dirty="0"/>
                <a:t>%</a:t>
              </a:r>
            </a:p>
          </p:txBody>
        </p:sp>
        <p:sp>
          <p:nvSpPr>
            <p:cNvPr id="62" name="Rectangle 54">
              <a:extLst>
                <a:ext uri="{FF2B5EF4-FFF2-40B4-BE49-F238E27FC236}">
                  <a16:creationId xmlns:a16="http://schemas.microsoft.com/office/drawing/2014/main" id="{393894C8-3C6D-51A5-0567-CFB4C7373246}"/>
                </a:ext>
              </a:extLst>
            </p:cNvPr>
            <p:cNvSpPr/>
            <p:nvPr/>
          </p:nvSpPr>
          <p:spPr>
            <a:xfrm>
              <a:off x="8356246" y="2752615"/>
              <a:ext cx="461681" cy="253146"/>
            </a:xfrm>
            <a:prstGeom prst="rect">
              <a:avLst/>
            </a:prstGeom>
          </p:spPr>
          <p:txBody>
            <a:bodyPr wrap="square">
              <a:spAutoFit/>
            </a:bodyPr>
            <a:lstStyle/>
            <a:p>
              <a:pPr defTabSz="1219170">
                <a:lnSpc>
                  <a:spcPct val="95000"/>
                </a:lnSpc>
              </a:pPr>
              <a:r>
                <a:rPr lang="el-GR" sz="1050" b="1" dirty="0"/>
                <a:t>30</a:t>
              </a:r>
              <a:r>
                <a:rPr lang="en-US" sz="1050" b="1" dirty="0"/>
                <a:t>%</a:t>
              </a:r>
            </a:p>
          </p:txBody>
        </p:sp>
        <p:sp>
          <p:nvSpPr>
            <p:cNvPr id="63" name="Rectangle 54">
              <a:extLst>
                <a:ext uri="{FF2B5EF4-FFF2-40B4-BE49-F238E27FC236}">
                  <a16:creationId xmlns:a16="http://schemas.microsoft.com/office/drawing/2014/main" id="{39C61635-AF82-460B-1863-B291B77AE733}"/>
                </a:ext>
              </a:extLst>
            </p:cNvPr>
            <p:cNvSpPr/>
            <p:nvPr/>
          </p:nvSpPr>
          <p:spPr>
            <a:xfrm>
              <a:off x="7706031" y="2751977"/>
              <a:ext cx="461681" cy="253146"/>
            </a:xfrm>
            <a:prstGeom prst="rect">
              <a:avLst/>
            </a:prstGeom>
          </p:spPr>
          <p:txBody>
            <a:bodyPr wrap="square">
              <a:spAutoFit/>
            </a:bodyPr>
            <a:lstStyle/>
            <a:p>
              <a:pPr defTabSz="1219170">
                <a:lnSpc>
                  <a:spcPct val="95000"/>
                </a:lnSpc>
              </a:pPr>
              <a:r>
                <a:rPr lang="el-GR" sz="1050" b="1" dirty="0"/>
                <a:t>10</a:t>
              </a:r>
              <a:r>
                <a:rPr lang="en-US" sz="1050" b="1" dirty="0"/>
                <a:t>%</a:t>
              </a:r>
            </a:p>
          </p:txBody>
        </p:sp>
        <p:sp>
          <p:nvSpPr>
            <p:cNvPr id="64" name="Rectangle 54">
              <a:extLst>
                <a:ext uri="{FF2B5EF4-FFF2-40B4-BE49-F238E27FC236}">
                  <a16:creationId xmlns:a16="http://schemas.microsoft.com/office/drawing/2014/main" id="{1CA54BE7-12F4-D880-E096-8F9ED102CEEC}"/>
                </a:ext>
              </a:extLst>
            </p:cNvPr>
            <p:cNvSpPr/>
            <p:nvPr/>
          </p:nvSpPr>
          <p:spPr>
            <a:xfrm>
              <a:off x="8048108" y="2758055"/>
              <a:ext cx="455272" cy="253146"/>
            </a:xfrm>
            <a:prstGeom prst="rect">
              <a:avLst/>
            </a:prstGeom>
          </p:spPr>
          <p:txBody>
            <a:bodyPr wrap="square">
              <a:spAutoFit/>
            </a:bodyPr>
            <a:lstStyle/>
            <a:p>
              <a:pPr defTabSz="1219170">
                <a:lnSpc>
                  <a:spcPct val="95000"/>
                </a:lnSpc>
              </a:pPr>
              <a:r>
                <a:rPr lang="el-GR" sz="1050" b="1" dirty="0"/>
                <a:t>20</a:t>
              </a:r>
              <a:r>
                <a:rPr lang="en-US" sz="1050" b="1" dirty="0"/>
                <a:t>%</a:t>
              </a:r>
            </a:p>
          </p:txBody>
        </p:sp>
        <p:sp>
          <p:nvSpPr>
            <p:cNvPr id="65" name="Rectangle 54">
              <a:extLst>
                <a:ext uri="{FF2B5EF4-FFF2-40B4-BE49-F238E27FC236}">
                  <a16:creationId xmlns:a16="http://schemas.microsoft.com/office/drawing/2014/main" id="{E73BBD61-976D-03D0-DE33-451A9206E385}"/>
                </a:ext>
              </a:extLst>
            </p:cNvPr>
            <p:cNvSpPr/>
            <p:nvPr/>
          </p:nvSpPr>
          <p:spPr>
            <a:xfrm>
              <a:off x="7440354" y="2754164"/>
              <a:ext cx="396260" cy="253146"/>
            </a:xfrm>
            <a:prstGeom prst="rect">
              <a:avLst/>
            </a:prstGeom>
          </p:spPr>
          <p:txBody>
            <a:bodyPr wrap="square">
              <a:spAutoFit/>
            </a:bodyPr>
            <a:lstStyle/>
            <a:p>
              <a:pPr defTabSz="1219170">
                <a:lnSpc>
                  <a:spcPct val="95000"/>
                </a:lnSpc>
              </a:pPr>
              <a:r>
                <a:rPr lang="el-GR" sz="1050" b="1" dirty="0"/>
                <a:t>0</a:t>
              </a:r>
              <a:r>
                <a:rPr lang="en-US" sz="1050" b="1" dirty="0"/>
                <a:t>%</a:t>
              </a:r>
            </a:p>
          </p:txBody>
        </p:sp>
        <p:sp>
          <p:nvSpPr>
            <p:cNvPr id="66" name="Rectangle 54">
              <a:extLst>
                <a:ext uri="{FF2B5EF4-FFF2-40B4-BE49-F238E27FC236}">
                  <a16:creationId xmlns:a16="http://schemas.microsoft.com/office/drawing/2014/main" id="{4958B79E-58AA-0BCB-849A-2998AF8455DB}"/>
                </a:ext>
              </a:extLst>
            </p:cNvPr>
            <p:cNvSpPr/>
            <p:nvPr/>
          </p:nvSpPr>
          <p:spPr>
            <a:xfrm>
              <a:off x="9740122" y="2757522"/>
              <a:ext cx="460334" cy="253146"/>
            </a:xfrm>
            <a:prstGeom prst="rect">
              <a:avLst/>
            </a:prstGeom>
          </p:spPr>
          <p:txBody>
            <a:bodyPr wrap="square">
              <a:spAutoFit/>
            </a:bodyPr>
            <a:lstStyle/>
            <a:p>
              <a:pPr defTabSz="1219170">
                <a:lnSpc>
                  <a:spcPct val="95000"/>
                </a:lnSpc>
              </a:pPr>
              <a:r>
                <a:rPr lang="el-GR" sz="1050" b="1" dirty="0"/>
                <a:t>70</a:t>
              </a:r>
              <a:r>
                <a:rPr lang="en-US" sz="1050" b="1" dirty="0"/>
                <a:t>%</a:t>
              </a:r>
            </a:p>
          </p:txBody>
        </p:sp>
        <p:sp>
          <p:nvSpPr>
            <p:cNvPr id="67" name="Rectangle 54">
              <a:extLst>
                <a:ext uri="{FF2B5EF4-FFF2-40B4-BE49-F238E27FC236}">
                  <a16:creationId xmlns:a16="http://schemas.microsoft.com/office/drawing/2014/main" id="{42C81B37-7ED4-43DA-9773-37303B508A34}"/>
                </a:ext>
              </a:extLst>
            </p:cNvPr>
            <p:cNvSpPr/>
            <p:nvPr/>
          </p:nvSpPr>
          <p:spPr>
            <a:xfrm>
              <a:off x="10089802" y="2757416"/>
              <a:ext cx="460334" cy="253146"/>
            </a:xfrm>
            <a:prstGeom prst="rect">
              <a:avLst/>
            </a:prstGeom>
          </p:spPr>
          <p:txBody>
            <a:bodyPr wrap="square">
              <a:spAutoFit/>
            </a:bodyPr>
            <a:lstStyle/>
            <a:p>
              <a:pPr defTabSz="1219170">
                <a:lnSpc>
                  <a:spcPct val="95000"/>
                </a:lnSpc>
              </a:pPr>
              <a:r>
                <a:rPr lang="el-GR" sz="1050" b="1" dirty="0"/>
                <a:t>80</a:t>
              </a:r>
              <a:r>
                <a:rPr lang="en-US" sz="1050" b="1" dirty="0"/>
                <a:t>%</a:t>
              </a:r>
            </a:p>
          </p:txBody>
        </p:sp>
        <p:sp>
          <p:nvSpPr>
            <p:cNvPr id="68" name="Rectangle 54">
              <a:extLst>
                <a:ext uri="{FF2B5EF4-FFF2-40B4-BE49-F238E27FC236}">
                  <a16:creationId xmlns:a16="http://schemas.microsoft.com/office/drawing/2014/main" id="{79005EE7-A202-10AC-420B-164099A807AD}"/>
                </a:ext>
              </a:extLst>
            </p:cNvPr>
            <p:cNvSpPr/>
            <p:nvPr/>
          </p:nvSpPr>
          <p:spPr>
            <a:xfrm>
              <a:off x="10410685" y="2753094"/>
              <a:ext cx="460334" cy="253146"/>
            </a:xfrm>
            <a:prstGeom prst="rect">
              <a:avLst/>
            </a:prstGeom>
          </p:spPr>
          <p:txBody>
            <a:bodyPr wrap="square">
              <a:spAutoFit/>
            </a:bodyPr>
            <a:lstStyle/>
            <a:p>
              <a:pPr defTabSz="1219170">
                <a:lnSpc>
                  <a:spcPct val="95000"/>
                </a:lnSpc>
              </a:pPr>
              <a:r>
                <a:rPr lang="el-GR" sz="1050" b="1" dirty="0"/>
                <a:t>90</a:t>
              </a:r>
              <a:r>
                <a:rPr lang="en-US" sz="1050" b="1" dirty="0"/>
                <a:t>%</a:t>
              </a:r>
            </a:p>
          </p:txBody>
        </p:sp>
        <p:sp>
          <p:nvSpPr>
            <p:cNvPr id="70" name="Rectangle 54">
              <a:extLst>
                <a:ext uri="{FF2B5EF4-FFF2-40B4-BE49-F238E27FC236}">
                  <a16:creationId xmlns:a16="http://schemas.microsoft.com/office/drawing/2014/main" id="{AB2EEF00-5339-CEC8-8526-BA0B68411081}"/>
                </a:ext>
              </a:extLst>
            </p:cNvPr>
            <p:cNvSpPr/>
            <p:nvPr/>
          </p:nvSpPr>
          <p:spPr>
            <a:xfrm>
              <a:off x="10706338" y="2751090"/>
              <a:ext cx="566074" cy="245837"/>
            </a:xfrm>
            <a:prstGeom prst="rect">
              <a:avLst/>
            </a:prstGeom>
          </p:spPr>
          <p:txBody>
            <a:bodyPr wrap="square">
              <a:spAutoFit/>
            </a:bodyPr>
            <a:lstStyle/>
            <a:p>
              <a:pPr defTabSz="1219170">
                <a:lnSpc>
                  <a:spcPct val="95000"/>
                </a:lnSpc>
              </a:pPr>
              <a:r>
                <a:rPr lang="el-GR" sz="1050" b="1" dirty="0"/>
                <a:t>100</a:t>
              </a:r>
              <a:r>
                <a:rPr lang="en-US" sz="1050" b="1" dirty="0"/>
                <a:t>%</a:t>
              </a:r>
            </a:p>
          </p:txBody>
        </p:sp>
      </p:grpSp>
      <p:grpSp>
        <p:nvGrpSpPr>
          <p:cNvPr id="71" name="Group 70">
            <a:extLst>
              <a:ext uri="{FF2B5EF4-FFF2-40B4-BE49-F238E27FC236}">
                <a16:creationId xmlns:a16="http://schemas.microsoft.com/office/drawing/2014/main" id="{7CAE4D0B-6CC4-6872-7FEC-57118EC95A76}"/>
              </a:ext>
            </a:extLst>
          </p:cNvPr>
          <p:cNvGrpSpPr/>
          <p:nvPr/>
        </p:nvGrpSpPr>
        <p:grpSpPr>
          <a:xfrm flipH="1">
            <a:off x="-32403" y="5636160"/>
            <a:ext cx="4112179" cy="260878"/>
            <a:chOff x="7440354" y="2751558"/>
            <a:chExt cx="3820057" cy="260878"/>
          </a:xfrm>
        </p:grpSpPr>
        <p:sp>
          <p:nvSpPr>
            <p:cNvPr id="72" name="Rectangle 54">
              <a:extLst>
                <a:ext uri="{FF2B5EF4-FFF2-40B4-BE49-F238E27FC236}">
                  <a16:creationId xmlns:a16="http://schemas.microsoft.com/office/drawing/2014/main" id="{EDE23BF4-81C7-D6DD-A51E-510652F57386}"/>
                </a:ext>
              </a:extLst>
            </p:cNvPr>
            <p:cNvSpPr/>
            <p:nvPr/>
          </p:nvSpPr>
          <p:spPr>
            <a:xfrm>
              <a:off x="9408368" y="2752892"/>
              <a:ext cx="460334" cy="253146"/>
            </a:xfrm>
            <a:prstGeom prst="rect">
              <a:avLst/>
            </a:prstGeom>
          </p:spPr>
          <p:txBody>
            <a:bodyPr wrap="square">
              <a:spAutoFit/>
            </a:bodyPr>
            <a:lstStyle/>
            <a:p>
              <a:pPr defTabSz="1219170">
                <a:lnSpc>
                  <a:spcPct val="95000"/>
                </a:lnSpc>
              </a:pPr>
              <a:r>
                <a:rPr lang="el-GR" sz="1050" b="1" dirty="0"/>
                <a:t>60</a:t>
              </a:r>
              <a:r>
                <a:rPr lang="en-US" sz="1050" b="1" dirty="0"/>
                <a:t>%</a:t>
              </a:r>
            </a:p>
          </p:txBody>
        </p:sp>
        <p:sp>
          <p:nvSpPr>
            <p:cNvPr id="73" name="Rectangle 54">
              <a:extLst>
                <a:ext uri="{FF2B5EF4-FFF2-40B4-BE49-F238E27FC236}">
                  <a16:creationId xmlns:a16="http://schemas.microsoft.com/office/drawing/2014/main" id="{445B91F3-536D-6423-29CC-550B7E9BC792}"/>
                </a:ext>
              </a:extLst>
            </p:cNvPr>
            <p:cNvSpPr/>
            <p:nvPr/>
          </p:nvSpPr>
          <p:spPr>
            <a:xfrm>
              <a:off x="9048328" y="2759290"/>
              <a:ext cx="480527" cy="253146"/>
            </a:xfrm>
            <a:prstGeom prst="rect">
              <a:avLst/>
            </a:prstGeom>
          </p:spPr>
          <p:txBody>
            <a:bodyPr wrap="square">
              <a:spAutoFit/>
            </a:bodyPr>
            <a:lstStyle/>
            <a:p>
              <a:pPr defTabSz="1219170">
                <a:lnSpc>
                  <a:spcPct val="95000"/>
                </a:lnSpc>
              </a:pPr>
              <a:r>
                <a:rPr lang="el-GR" sz="1050" b="1" dirty="0"/>
                <a:t>50</a:t>
              </a:r>
              <a:r>
                <a:rPr lang="en-US" sz="1050" b="1" dirty="0"/>
                <a:t>%</a:t>
              </a:r>
            </a:p>
          </p:txBody>
        </p:sp>
        <p:sp>
          <p:nvSpPr>
            <p:cNvPr id="74" name="Rectangle 54">
              <a:extLst>
                <a:ext uri="{FF2B5EF4-FFF2-40B4-BE49-F238E27FC236}">
                  <a16:creationId xmlns:a16="http://schemas.microsoft.com/office/drawing/2014/main" id="{E1A89F5C-003F-3AA8-C99E-99C46BD3680C}"/>
                </a:ext>
              </a:extLst>
            </p:cNvPr>
            <p:cNvSpPr/>
            <p:nvPr/>
          </p:nvSpPr>
          <p:spPr>
            <a:xfrm>
              <a:off x="8688288" y="2753931"/>
              <a:ext cx="467282" cy="253146"/>
            </a:xfrm>
            <a:prstGeom prst="rect">
              <a:avLst/>
            </a:prstGeom>
          </p:spPr>
          <p:txBody>
            <a:bodyPr wrap="square">
              <a:spAutoFit/>
            </a:bodyPr>
            <a:lstStyle/>
            <a:p>
              <a:pPr defTabSz="1219170">
                <a:lnSpc>
                  <a:spcPct val="95000"/>
                </a:lnSpc>
              </a:pPr>
              <a:r>
                <a:rPr lang="el-GR" sz="1050" b="1" dirty="0"/>
                <a:t>40</a:t>
              </a:r>
              <a:r>
                <a:rPr lang="en-US" sz="1050" b="1" dirty="0"/>
                <a:t>%</a:t>
              </a:r>
            </a:p>
          </p:txBody>
        </p:sp>
        <p:sp>
          <p:nvSpPr>
            <p:cNvPr id="75" name="Rectangle 54">
              <a:extLst>
                <a:ext uri="{FF2B5EF4-FFF2-40B4-BE49-F238E27FC236}">
                  <a16:creationId xmlns:a16="http://schemas.microsoft.com/office/drawing/2014/main" id="{92958929-E764-7E44-1401-18A823BEE0B4}"/>
                </a:ext>
              </a:extLst>
            </p:cNvPr>
            <p:cNvSpPr/>
            <p:nvPr/>
          </p:nvSpPr>
          <p:spPr>
            <a:xfrm>
              <a:off x="8356246" y="2752615"/>
              <a:ext cx="461681" cy="253146"/>
            </a:xfrm>
            <a:prstGeom prst="rect">
              <a:avLst/>
            </a:prstGeom>
          </p:spPr>
          <p:txBody>
            <a:bodyPr wrap="square">
              <a:spAutoFit/>
            </a:bodyPr>
            <a:lstStyle/>
            <a:p>
              <a:pPr defTabSz="1219170">
                <a:lnSpc>
                  <a:spcPct val="95000"/>
                </a:lnSpc>
              </a:pPr>
              <a:r>
                <a:rPr lang="el-GR" sz="1050" b="1" dirty="0"/>
                <a:t>30</a:t>
              </a:r>
              <a:r>
                <a:rPr lang="en-US" sz="1050" b="1" dirty="0"/>
                <a:t>%</a:t>
              </a:r>
            </a:p>
          </p:txBody>
        </p:sp>
        <p:sp>
          <p:nvSpPr>
            <p:cNvPr id="77" name="Rectangle 54">
              <a:extLst>
                <a:ext uri="{FF2B5EF4-FFF2-40B4-BE49-F238E27FC236}">
                  <a16:creationId xmlns:a16="http://schemas.microsoft.com/office/drawing/2014/main" id="{5BB17BAC-1C5B-6A65-41C9-A2A5ACD5B31F}"/>
                </a:ext>
              </a:extLst>
            </p:cNvPr>
            <p:cNvSpPr/>
            <p:nvPr/>
          </p:nvSpPr>
          <p:spPr>
            <a:xfrm>
              <a:off x="7706031" y="2751977"/>
              <a:ext cx="461681" cy="253146"/>
            </a:xfrm>
            <a:prstGeom prst="rect">
              <a:avLst/>
            </a:prstGeom>
          </p:spPr>
          <p:txBody>
            <a:bodyPr wrap="square">
              <a:spAutoFit/>
            </a:bodyPr>
            <a:lstStyle/>
            <a:p>
              <a:pPr defTabSz="1219170">
                <a:lnSpc>
                  <a:spcPct val="95000"/>
                </a:lnSpc>
              </a:pPr>
              <a:r>
                <a:rPr lang="el-GR" sz="1050" b="1" dirty="0"/>
                <a:t>10</a:t>
              </a:r>
              <a:r>
                <a:rPr lang="en-US" sz="1050" b="1" dirty="0"/>
                <a:t>%</a:t>
              </a:r>
            </a:p>
          </p:txBody>
        </p:sp>
        <p:sp>
          <p:nvSpPr>
            <p:cNvPr id="78" name="Rectangle 54">
              <a:extLst>
                <a:ext uri="{FF2B5EF4-FFF2-40B4-BE49-F238E27FC236}">
                  <a16:creationId xmlns:a16="http://schemas.microsoft.com/office/drawing/2014/main" id="{F9F07122-2FF2-731C-1F4D-BAB9DA3BFF9D}"/>
                </a:ext>
              </a:extLst>
            </p:cNvPr>
            <p:cNvSpPr/>
            <p:nvPr/>
          </p:nvSpPr>
          <p:spPr>
            <a:xfrm>
              <a:off x="8048108" y="2758055"/>
              <a:ext cx="455272" cy="253146"/>
            </a:xfrm>
            <a:prstGeom prst="rect">
              <a:avLst/>
            </a:prstGeom>
          </p:spPr>
          <p:txBody>
            <a:bodyPr wrap="square">
              <a:spAutoFit/>
            </a:bodyPr>
            <a:lstStyle/>
            <a:p>
              <a:pPr defTabSz="1219170">
                <a:lnSpc>
                  <a:spcPct val="95000"/>
                </a:lnSpc>
              </a:pPr>
              <a:r>
                <a:rPr lang="el-GR" sz="1050" b="1" dirty="0"/>
                <a:t>20</a:t>
              </a:r>
              <a:r>
                <a:rPr lang="en-US" sz="1050" b="1" dirty="0"/>
                <a:t>%</a:t>
              </a:r>
            </a:p>
          </p:txBody>
        </p:sp>
        <p:sp>
          <p:nvSpPr>
            <p:cNvPr id="79" name="Rectangle 54">
              <a:extLst>
                <a:ext uri="{FF2B5EF4-FFF2-40B4-BE49-F238E27FC236}">
                  <a16:creationId xmlns:a16="http://schemas.microsoft.com/office/drawing/2014/main" id="{E5754034-2A31-F844-2AF3-667E317A998F}"/>
                </a:ext>
              </a:extLst>
            </p:cNvPr>
            <p:cNvSpPr/>
            <p:nvPr/>
          </p:nvSpPr>
          <p:spPr>
            <a:xfrm>
              <a:off x="7440354" y="2754164"/>
              <a:ext cx="396260" cy="253146"/>
            </a:xfrm>
            <a:prstGeom prst="rect">
              <a:avLst/>
            </a:prstGeom>
          </p:spPr>
          <p:txBody>
            <a:bodyPr wrap="square">
              <a:spAutoFit/>
            </a:bodyPr>
            <a:lstStyle/>
            <a:p>
              <a:pPr defTabSz="1219170">
                <a:lnSpc>
                  <a:spcPct val="95000"/>
                </a:lnSpc>
              </a:pPr>
              <a:r>
                <a:rPr lang="el-GR" sz="1050" b="1" dirty="0"/>
                <a:t>0</a:t>
              </a:r>
              <a:r>
                <a:rPr lang="en-US" sz="1050" b="1" dirty="0"/>
                <a:t>%</a:t>
              </a:r>
            </a:p>
          </p:txBody>
        </p:sp>
        <p:sp>
          <p:nvSpPr>
            <p:cNvPr id="80" name="Rectangle 54">
              <a:extLst>
                <a:ext uri="{FF2B5EF4-FFF2-40B4-BE49-F238E27FC236}">
                  <a16:creationId xmlns:a16="http://schemas.microsoft.com/office/drawing/2014/main" id="{DF8F30FB-BA91-312C-E543-25D137737084}"/>
                </a:ext>
              </a:extLst>
            </p:cNvPr>
            <p:cNvSpPr/>
            <p:nvPr/>
          </p:nvSpPr>
          <p:spPr>
            <a:xfrm>
              <a:off x="9740122" y="2757522"/>
              <a:ext cx="460334" cy="253146"/>
            </a:xfrm>
            <a:prstGeom prst="rect">
              <a:avLst/>
            </a:prstGeom>
          </p:spPr>
          <p:txBody>
            <a:bodyPr wrap="square">
              <a:spAutoFit/>
            </a:bodyPr>
            <a:lstStyle/>
            <a:p>
              <a:pPr defTabSz="1219170">
                <a:lnSpc>
                  <a:spcPct val="95000"/>
                </a:lnSpc>
              </a:pPr>
              <a:r>
                <a:rPr lang="el-GR" sz="1050" b="1" dirty="0"/>
                <a:t>70</a:t>
              </a:r>
              <a:r>
                <a:rPr lang="en-US" sz="1050" b="1" dirty="0"/>
                <a:t>%</a:t>
              </a:r>
            </a:p>
          </p:txBody>
        </p:sp>
        <p:sp>
          <p:nvSpPr>
            <p:cNvPr id="81" name="Rectangle 54">
              <a:extLst>
                <a:ext uri="{FF2B5EF4-FFF2-40B4-BE49-F238E27FC236}">
                  <a16:creationId xmlns:a16="http://schemas.microsoft.com/office/drawing/2014/main" id="{E148DA53-59F4-C078-B0FA-DBA8D872A3F7}"/>
                </a:ext>
              </a:extLst>
            </p:cNvPr>
            <p:cNvSpPr/>
            <p:nvPr/>
          </p:nvSpPr>
          <p:spPr>
            <a:xfrm>
              <a:off x="10089802" y="2757416"/>
              <a:ext cx="460334" cy="253146"/>
            </a:xfrm>
            <a:prstGeom prst="rect">
              <a:avLst/>
            </a:prstGeom>
          </p:spPr>
          <p:txBody>
            <a:bodyPr wrap="square">
              <a:spAutoFit/>
            </a:bodyPr>
            <a:lstStyle/>
            <a:p>
              <a:pPr defTabSz="1219170">
                <a:lnSpc>
                  <a:spcPct val="95000"/>
                </a:lnSpc>
              </a:pPr>
              <a:r>
                <a:rPr lang="el-GR" sz="1050" b="1" dirty="0"/>
                <a:t>80</a:t>
              </a:r>
              <a:r>
                <a:rPr lang="en-US" sz="1050" b="1" dirty="0"/>
                <a:t>%</a:t>
              </a:r>
            </a:p>
          </p:txBody>
        </p:sp>
        <p:sp>
          <p:nvSpPr>
            <p:cNvPr id="82" name="Rectangle 54">
              <a:extLst>
                <a:ext uri="{FF2B5EF4-FFF2-40B4-BE49-F238E27FC236}">
                  <a16:creationId xmlns:a16="http://schemas.microsoft.com/office/drawing/2014/main" id="{C740EA59-BCC2-9DF8-BC78-6A0456AA5DE3}"/>
                </a:ext>
              </a:extLst>
            </p:cNvPr>
            <p:cNvSpPr/>
            <p:nvPr/>
          </p:nvSpPr>
          <p:spPr>
            <a:xfrm>
              <a:off x="10410685" y="2753094"/>
              <a:ext cx="460334" cy="253146"/>
            </a:xfrm>
            <a:prstGeom prst="rect">
              <a:avLst/>
            </a:prstGeom>
          </p:spPr>
          <p:txBody>
            <a:bodyPr wrap="square">
              <a:spAutoFit/>
            </a:bodyPr>
            <a:lstStyle/>
            <a:p>
              <a:pPr defTabSz="1219170">
                <a:lnSpc>
                  <a:spcPct val="95000"/>
                </a:lnSpc>
              </a:pPr>
              <a:r>
                <a:rPr lang="el-GR" sz="1050" b="1" dirty="0"/>
                <a:t>90</a:t>
              </a:r>
              <a:r>
                <a:rPr lang="en-US" sz="1050" b="1" dirty="0"/>
                <a:t>%</a:t>
              </a:r>
            </a:p>
          </p:txBody>
        </p:sp>
        <p:sp>
          <p:nvSpPr>
            <p:cNvPr id="83" name="Rectangle 54">
              <a:extLst>
                <a:ext uri="{FF2B5EF4-FFF2-40B4-BE49-F238E27FC236}">
                  <a16:creationId xmlns:a16="http://schemas.microsoft.com/office/drawing/2014/main" id="{EACC1083-DB27-A716-0B6E-33925A0ED2DC}"/>
                </a:ext>
              </a:extLst>
            </p:cNvPr>
            <p:cNvSpPr/>
            <p:nvPr/>
          </p:nvSpPr>
          <p:spPr>
            <a:xfrm>
              <a:off x="10694337" y="2751558"/>
              <a:ext cx="566074" cy="245837"/>
            </a:xfrm>
            <a:prstGeom prst="rect">
              <a:avLst/>
            </a:prstGeom>
          </p:spPr>
          <p:txBody>
            <a:bodyPr wrap="square">
              <a:spAutoFit/>
            </a:bodyPr>
            <a:lstStyle/>
            <a:p>
              <a:pPr defTabSz="1219170">
                <a:lnSpc>
                  <a:spcPct val="95000"/>
                </a:lnSpc>
              </a:pPr>
              <a:r>
                <a:rPr lang="el-GR" sz="1050" b="1" dirty="0"/>
                <a:t>100</a:t>
              </a:r>
              <a:r>
                <a:rPr lang="en-US" sz="1050" b="1" dirty="0"/>
                <a:t>%</a:t>
              </a:r>
            </a:p>
          </p:txBody>
        </p:sp>
      </p:grpSp>
      <p:sp>
        <p:nvSpPr>
          <p:cNvPr id="19" name="Rounded Rectangle 37">
            <a:extLst>
              <a:ext uri="{FF2B5EF4-FFF2-40B4-BE49-F238E27FC236}">
                <a16:creationId xmlns:a16="http://schemas.microsoft.com/office/drawing/2014/main" id="{ACB8CE72-F406-D19C-8BEF-F7B96E1E0DB5}"/>
              </a:ext>
            </a:extLst>
          </p:cNvPr>
          <p:cNvSpPr/>
          <p:nvPr/>
        </p:nvSpPr>
        <p:spPr>
          <a:xfrm rot="16200000" flipV="1">
            <a:off x="3331707" y="3085308"/>
            <a:ext cx="262095" cy="78172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2" name="Rectangle 55">
            <a:extLst>
              <a:ext uri="{FF2B5EF4-FFF2-40B4-BE49-F238E27FC236}">
                <a16:creationId xmlns:a16="http://schemas.microsoft.com/office/drawing/2014/main" id="{A9A4F9E8-2653-BCD8-1380-8C5879456A82}"/>
              </a:ext>
            </a:extLst>
          </p:cNvPr>
          <p:cNvSpPr/>
          <p:nvPr/>
        </p:nvSpPr>
        <p:spPr>
          <a:xfrm flipH="1">
            <a:off x="3215909" y="3338482"/>
            <a:ext cx="864475"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18</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3" name="Rounded Rectangle 37">
            <a:extLst>
              <a:ext uri="{FF2B5EF4-FFF2-40B4-BE49-F238E27FC236}">
                <a16:creationId xmlns:a16="http://schemas.microsoft.com/office/drawing/2014/main" id="{0CF90A01-1A13-403E-C107-DB945B5866DF}"/>
              </a:ext>
            </a:extLst>
          </p:cNvPr>
          <p:cNvSpPr/>
          <p:nvPr/>
        </p:nvSpPr>
        <p:spPr>
          <a:xfrm rot="16200000" flipV="1">
            <a:off x="3508590" y="4066042"/>
            <a:ext cx="262095" cy="38491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13" name="Rectangle 212">
            <a:extLst>
              <a:ext uri="{FF2B5EF4-FFF2-40B4-BE49-F238E27FC236}">
                <a16:creationId xmlns:a16="http://schemas.microsoft.com/office/drawing/2014/main" id="{918458B2-4488-A507-69D9-F0E75A998835}"/>
              </a:ext>
            </a:extLst>
          </p:cNvPr>
          <p:cNvSpPr/>
          <p:nvPr/>
        </p:nvSpPr>
        <p:spPr>
          <a:xfrm flipH="1">
            <a:off x="3424082" y="4113902"/>
            <a:ext cx="64339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6</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7" name="Rounded Rectangle 37">
            <a:extLst>
              <a:ext uri="{FF2B5EF4-FFF2-40B4-BE49-F238E27FC236}">
                <a16:creationId xmlns:a16="http://schemas.microsoft.com/office/drawing/2014/main" id="{672C6BED-98D7-E51F-3236-8EBE6CFEFA24}"/>
              </a:ext>
            </a:extLst>
          </p:cNvPr>
          <p:cNvSpPr/>
          <p:nvPr/>
        </p:nvSpPr>
        <p:spPr>
          <a:xfrm rot="5400000">
            <a:off x="3315250" y="4257195"/>
            <a:ext cx="256930" cy="743645"/>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84" name="Rectangle 83">
            <a:extLst>
              <a:ext uri="{FF2B5EF4-FFF2-40B4-BE49-F238E27FC236}">
                <a16:creationId xmlns:a16="http://schemas.microsoft.com/office/drawing/2014/main" id="{3EB70CEF-3843-2615-ADD3-BADA663E3F81}"/>
              </a:ext>
            </a:extLst>
          </p:cNvPr>
          <p:cNvSpPr/>
          <p:nvPr/>
        </p:nvSpPr>
        <p:spPr>
          <a:xfrm flipH="1">
            <a:off x="3213951" y="4465525"/>
            <a:ext cx="64339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19</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8" name="Rounded Rectangle 37">
            <a:extLst>
              <a:ext uri="{FF2B5EF4-FFF2-40B4-BE49-F238E27FC236}">
                <a16:creationId xmlns:a16="http://schemas.microsoft.com/office/drawing/2014/main" id="{C332C4C3-0336-4C89-4388-F8CB8F09891D}"/>
              </a:ext>
            </a:extLst>
          </p:cNvPr>
          <p:cNvSpPr/>
          <p:nvPr/>
        </p:nvSpPr>
        <p:spPr>
          <a:xfrm rot="5400000">
            <a:off x="3083396" y="4392488"/>
            <a:ext cx="256930" cy="1257554"/>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29" name="Rounded Rectangle 37">
            <a:extLst>
              <a:ext uri="{FF2B5EF4-FFF2-40B4-BE49-F238E27FC236}">
                <a16:creationId xmlns:a16="http://schemas.microsoft.com/office/drawing/2014/main" id="{4E29D310-BBFD-F52B-8595-27461EB8058E}"/>
              </a:ext>
            </a:extLst>
          </p:cNvPr>
          <p:cNvSpPr/>
          <p:nvPr/>
        </p:nvSpPr>
        <p:spPr>
          <a:xfrm rot="5400000">
            <a:off x="3582008" y="5300501"/>
            <a:ext cx="256930" cy="261202"/>
          </a:xfrm>
          <a:prstGeom prst="roundRect">
            <a:avLst>
              <a:gd name="adj" fmla="val 50000"/>
            </a:avLst>
          </a:prstGeom>
          <a:solidFill>
            <a:srgbClr val="92D050"/>
          </a:solidFill>
          <a:ln w="79375"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85" name="Rectangle 84">
            <a:extLst>
              <a:ext uri="{FF2B5EF4-FFF2-40B4-BE49-F238E27FC236}">
                <a16:creationId xmlns:a16="http://schemas.microsoft.com/office/drawing/2014/main" id="{B3C4B60B-397F-AA32-2546-B9F91A71B864}"/>
              </a:ext>
            </a:extLst>
          </p:cNvPr>
          <p:cNvSpPr/>
          <p:nvPr/>
        </p:nvSpPr>
        <p:spPr>
          <a:xfrm flipH="1">
            <a:off x="3004752" y="4876335"/>
            <a:ext cx="64339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31</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86" name="Rectangle 85">
            <a:extLst>
              <a:ext uri="{FF2B5EF4-FFF2-40B4-BE49-F238E27FC236}">
                <a16:creationId xmlns:a16="http://schemas.microsoft.com/office/drawing/2014/main" id="{180C1E39-1A92-B4CF-0CC3-24A1FA4B3AD2}"/>
              </a:ext>
            </a:extLst>
          </p:cNvPr>
          <p:cNvSpPr/>
          <p:nvPr/>
        </p:nvSpPr>
        <p:spPr>
          <a:xfrm flipH="1">
            <a:off x="3565849" y="5283942"/>
            <a:ext cx="64339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3</a:t>
            </a:r>
            <a:r>
              <a:rPr kumimoji="0" lang="el-GR"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32" name="Rectangle 31">
            <a:extLst>
              <a:ext uri="{FF2B5EF4-FFF2-40B4-BE49-F238E27FC236}">
                <a16:creationId xmlns:a16="http://schemas.microsoft.com/office/drawing/2014/main" id="{B070F50A-641A-E527-DA0D-1A5667C816AD}"/>
              </a:ext>
            </a:extLst>
          </p:cNvPr>
          <p:cNvSpPr/>
          <p:nvPr/>
        </p:nvSpPr>
        <p:spPr>
          <a:xfrm>
            <a:off x="3960634" y="2538156"/>
            <a:ext cx="4211547" cy="1489240"/>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FDB8C912-A233-7670-0B32-13BE536D2AAA}"/>
              </a:ext>
            </a:extLst>
          </p:cNvPr>
          <p:cNvCxnSpPr>
            <a:cxnSpLocks/>
          </p:cNvCxnSpPr>
          <p:nvPr/>
        </p:nvCxnSpPr>
        <p:spPr>
          <a:xfrm>
            <a:off x="3895064" y="2538156"/>
            <a:ext cx="13993" cy="300749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4E920C48-53FB-B112-D43B-BE7475535BB6}"/>
              </a:ext>
            </a:extLst>
          </p:cNvPr>
          <p:cNvCxnSpPr>
            <a:cxnSpLocks/>
          </p:cNvCxnSpPr>
          <p:nvPr/>
        </p:nvCxnSpPr>
        <p:spPr>
          <a:xfrm>
            <a:off x="8225361" y="2557430"/>
            <a:ext cx="13993" cy="300749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F2BF3E54-F642-C665-8032-94D672AE868D}"/>
              </a:ext>
            </a:extLst>
          </p:cNvPr>
          <p:cNvSpPr/>
          <p:nvPr/>
        </p:nvSpPr>
        <p:spPr>
          <a:xfrm>
            <a:off x="3971139" y="4938418"/>
            <a:ext cx="4211547" cy="231278"/>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262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13202</TotalTime>
  <Words>2970</Words>
  <Application>Microsoft Office PowerPoint</Application>
  <PresentationFormat>Widescreen</PresentationFormat>
  <Paragraphs>522</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User1</dc:creator>
  <cp:lastModifiedBy>VASILEIOS ZEIMPEKIS</cp:lastModifiedBy>
  <cp:revision>1120</cp:revision>
  <dcterms:created xsi:type="dcterms:W3CDTF">2019-07-18T13:52:19Z</dcterms:created>
  <dcterms:modified xsi:type="dcterms:W3CDTF">2025-10-14T10:32:48Z</dcterms:modified>
</cp:coreProperties>
</file>